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sldIdLst>
    <p:sldId id="256" r:id="rId7"/>
    <p:sldId id="257" r:id="rId8"/>
    <p:sldId id="259" r:id="rId9"/>
    <p:sldId id="263" r:id="rId10"/>
    <p:sldId id="264" r:id="rId11"/>
    <p:sldId id="274" r:id="rId12"/>
    <p:sldId id="275" r:id="rId13"/>
    <p:sldId id="267" r:id="rId14"/>
    <p:sldId id="276" r:id="rId15"/>
    <p:sldId id="277" r:id="rId16"/>
    <p:sldId id="260" r:id="rId17"/>
    <p:sldId id="273" r:id="rId18"/>
    <p:sldId id="271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175E52-1B0F-C7BE-D7BB-097AA3826FC0}" v="7" dt="2021-01-13T12:09:10.789"/>
    <p1510:client id="{EC0E66D6-16AD-A783-357D-2F81DEECA3B5}" v="31" dt="2021-01-28T16:18:31.127"/>
    <p1510:client id="{EC6E5DD6-3C5D-7BDF-1CF5-99324A4AC79F}" v="58" dt="2021-01-12T16:43:32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4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9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C0E66D6-16AD-A783-357D-2F81DEECA3B5}"/>
    <pc:docChg chg="modSld">
      <pc:chgData name="" userId="" providerId="" clId="Web-{EC0E66D6-16AD-A783-357D-2F81DEECA3B5}" dt="2021-01-28T16:18:29.252" v="12" actId="20577"/>
      <pc:docMkLst>
        <pc:docMk/>
      </pc:docMkLst>
      <pc:sldChg chg="modSp">
        <pc:chgData name="" userId="" providerId="" clId="Web-{EC0E66D6-16AD-A783-357D-2F81DEECA3B5}" dt="2021-01-28T16:18:29.252" v="12" actId="20577"/>
        <pc:sldMkLst>
          <pc:docMk/>
          <pc:sldMk cId="3213794282" sldId="256"/>
        </pc:sldMkLst>
        <pc:spChg chg="mod">
          <ac:chgData name="" userId="" providerId="" clId="Web-{EC0E66D6-16AD-A783-357D-2F81DEECA3B5}" dt="2021-01-28T16:18:29.252" v="12" actId="20577"/>
          <ac:spMkLst>
            <pc:docMk/>
            <pc:sldMk cId="3213794282" sldId="256"/>
            <ac:spMk id="2" creationId="{EB25330F-72B9-0048-BD99-518A892943DC}"/>
          </ac:spMkLst>
        </pc:spChg>
      </pc:sldChg>
    </pc:docChg>
  </pc:docChgLst>
  <pc:docChgLst>
    <pc:chgData name="Marina Nenadic" userId="S::m.nenadic@kew.org::d5d7413a-5b3d-4f80-ac7e-26f4145a288b" providerId="AD" clId="Web-{EC0E66D6-16AD-A783-357D-2F81DEECA3B5}"/>
    <pc:docChg chg="modSld">
      <pc:chgData name="Marina Nenadic" userId="S::m.nenadic@kew.org::d5d7413a-5b3d-4f80-ac7e-26f4145a288b" providerId="AD" clId="Web-{EC0E66D6-16AD-A783-357D-2F81DEECA3B5}" dt="2021-01-28T16:18:31.127" v="0" actId="14100"/>
      <pc:docMkLst>
        <pc:docMk/>
      </pc:docMkLst>
      <pc:sldChg chg="modSp">
        <pc:chgData name="Marina Nenadic" userId="S::m.nenadic@kew.org::d5d7413a-5b3d-4f80-ac7e-26f4145a288b" providerId="AD" clId="Web-{EC0E66D6-16AD-A783-357D-2F81DEECA3B5}" dt="2021-01-28T16:18:31.127" v="0" actId="14100"/>
        <pc:sldMkLst>
          <pc:docMk/>
          <pc:sldMk cId="3213794282" sldId="256"/>
        </pc:sldMkLst>
        <pc:spChg chg="mod">
          <ac:chgData name="Marina Nenadic" userId="S::m.nenadic@kew.org::d5d7413a-5b3d-4f80-ac7e-26f4145a288b" providerId="AD" clId="Web-{EC0E66D6-16AD-A783-357D-2F81DEECA3B5}" dt="2021-01-28T16:18:31.127" v="0" actId="14100"/>
          <ac:spMkLst>
            <pc:docMk/>
            <pc:sldMk cId="3213794282" sldId="256"/>
            <ac:spMk id="2" creationId="{EB25330F-72B9-0048-BD99-518A892943DC}"/>
          </ac:spMkLst>
        </pc:spChg>
      </pc:sldChg>
    </pc:docChg>
  </pc:docChgLst>
  <pc:docChgLst>
    <pc:chgData name="Bella Millon" userId="S::b.millon@kew.org::05364a15-a521-42bf-9a74-e25edb635e8c" providerId="AD" clId="Web-{EC6E5DD6-3C5D-7BDF-1CF5-99324A4AC79F}"/>
    <pc:docChg chg="modSld">
      <pc:chgData name="Bella Millon" userId="S::b.millon@kew.org::05364a15-a521-42bf-9a74-e25edb635e8c" providerId="AD" clId="Web-{EC6E5DD6-3C5D-7BDF-1CF5-99324A4AC79F}" dt="2021-01-12T16:43:32.216" v="45" actId="20577"/>
      <pc:docMkLst>
        <pc:docMk/>
      </pc:docMkLst>
      <pc:sldChg chg="modSp">
        <pc:chgData name="Bella Millon" userId="S::b.millon@kew.org::05364a15-a521-42bf-9a74-e25edb635e8c" providerId="AD" clId="Web-{EC6E5DD6-3C5D-7BDF-1CF5-99324A4AC79F}" dt="2021-01-12T16:36:33.381" v="31" actId="14100"/>
        <pc:sldMkLst>
          <pc:docMk/>
          <pc:sldMk cId="2646193974" sldId="257"/>
        </pc:sldMkLst>
        <pc:spChg chg="mod">
          <ac:chgData name="Bella Millon" userId="S::b.millon@kew.org::05364a15-a521-42bf-9a74-e25edb635e8c" providerId="AD" clId="Web-{EC6E5DD6-3C5D-7BDF-1CF5-99324A4AC79F}" dt="2021-01-12T16:36:33.381" v="31" actId="14100"/>
          <ac:spMkLst>
            <pc:docMk/>
            <pc:sldMk cId="2646193974" sldId="257"/>
            <ac:spMk id="5" creationId="{C45575CA-A766-3341-8E91-58BDF36A762F}"/>
          </ac:spMkLst>
        </pc:spChg>
      </pc:sldChg>
      <pc:sldChg chg="modSp">
        <pc:chgData name="Bella Millon" userId="S::b.millon@kew.org::05364a15-a521-42bf-9a74-e25edb635e8c" providerId="AD" clId="Web-{EC6E5DD6-3C5D-7BDF-1CF5-99324A4AC79F}" dt="2021-01-12T16:43:32.216" v="45" actId="20577"/>
        <pc:sldMkLst>
          <pc:docMk/>
          <pc:sldMk cId="2730356279" sldId="273"/>
        </pc:sldMkLst>
        <pc:spChg chg="mod">
          <ac:chgData name="Bella Millon" userId="S::b.millon@kew.org::05364a15-a521-42bf-9a74-e25edb635e8c" providerId="AD" clId="Web-{EC6E5DD6-3C5D-7BDF-1CF5-99324A4AC79F}" dt="2021-01-12T16:43:32.216" v="45" actId="20577"/>
          <ac:spMkLst>
            <pc:docMk/>
            <pc:sldMk cId="2730356279" sldId="273"/>
            <ac:spMk id="14" creationId="{BDD6804E-FFAD-4704-8968-EBD855A555E1}"/>
          </ac:spMkLst>
        </pc:spChg>
      </pc:sldChg>
    </pc:docChg>
  </pc:docChgLst>
  <pc:docChgLst>
    <pc:chgData name="Bella Millon" userId="S::b.millon@kew.org::05364a15-a521-42bf-9a74-e25edb635e8c" providerId="AD" clId="Web-{87175E52-1B0F-C7BE-D7BB-097AA3826FC0}"/>
    <pc:docChg chg="modSld">
      <pc:chgData name="Bella Millon" userId="S::b.millon@kew.org::05364a15-a521-42bf-9a74-e25edb635e8c" providerId="AD" clId="Web-{87175E52-1B0F-C7BE-D7BB-097AA3826FC0}" dt="2021-01-13T12:09:04.274" v="2" actId="20577"/>
      <pc:docMkLst>
        <pc:docMk/>
      </pc:docMkLst>
      <pc:sldChg chg="modSp">
        <pc:chgData name="Bella Millon" userId="S::b.millon@kew.org::05364a15-a521-42bf-9a74-e25edb635e8c" providerId="AD" clId="Web-{87175E52-1B0F-C7BE-D7BB-097AA3826FC0}" dt="2021-01-13T12:09:04.274" v="2" actId="20577"/>
        <pc:sldMkLst>
          <pc:docMk/>
          <pc:sldMk cId="2646193974" sldId="257"/>
        </pc:sldMkLst>
        <pc:spChg chg="mod">
          <ac:chgData name="Bella Millon" userId="S::b.millon@kew.org::05364a15-a521-42bf-9a74-e25edb635e8c" providerId="AD" clId="Web-{87175E52-1B0F-C7BE-D7BB-097AA3826FC0}" dt="2021-01-13T12:09:04.274" v="2" actId="20577"/>
          <ac:spMkLst>
            <pc:docMk/>
            <pc:sldMk cId="2646193974" sldId="257"/>
            <ac:spMk id="5" creationId="{C45575CA-A766-3341-8E91-58BDF36A762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E410-0EA2-7B43-B072-A286EA94A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9BEE8-C5C7-4E40-B36F-0AA5043D0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8C351-A9BC-8940-B513-7FCA3CAD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1940E-D198-9246-B012-18ADAE71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8F64B-2A4A-BE40-B263-D73145D7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9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2418-94B4-5141-AE61-7C178A97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A4AE-CD44-1140-B7E4-DE27DA51C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E016-95BD-DE4A-8F28-F8A2F6F9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27EC6-0CDD-C144-8FB8-BA0DE2FE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3589B-8A4B-9143-BAB4-8D8207D6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F153F-D60C-C34C-9FDC-67F42228B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21C71-9B05-7343-AACD-CB3B69418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4A453-AA57-EE49-9414-7C4FD0BA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AF0BB-8C46-2444-A93E-84266D6F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32CA-672C-744B-89F8-98804B01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9B6F-2BB1-C34F-8AFE-B00D1E2A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8EDF-6544-7440-964C-172503C52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3DB4-67F1-914F-99AD-18C36BAE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B994-2B63-B44A-9863-47E5A2E1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DB004-BC17-FC47-9D0E-BD0CC8E1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6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479A-0E11-0642-A65F-8395E6246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CC2E8-C4CC-CE42-BB8F-15F2AB889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C9733-C229-8E49-BAAB-D5B2DDDD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C02B-FC11-E249-838A-944D1043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91715-5C13-5F42-B871-D2BFA33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AC62-D826-F14C-B1A6-13CF21AA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7A975-AE96-CC47-8148-F03220893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FC7A-9234-0F42-AB9A-7AEE7192D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FA20F-E8B2-AA43-8B38-C0AF634A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D61CB-743A-D843-BDF0-A4654346E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4B46C-6B24-CC48-AD97-EE61ABA4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0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46B3-A9FE-7B4A-8D1C-FD47C41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22348-3F68-964C-A761-AA483E037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5B1DF-1D32-334A-8EF4-3C942F31E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CC680-F9C6-3541-90FD-008677F1A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53CF4-3172-0943-924E-FB88F348E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A4E95-742B-904C-AECC-BC2779B0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74FC2-0D15-A643-889E-A3A270BA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475F6-41F1-D045-997B-4EDBC9CD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1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9FEB-6436-C24B-A446-D6445433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1F1B8-3443-414B-9F8B-1012BDB9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FAA6B-100D-B249-BA14-9E5F6208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9E09C-FE75-BC43-8622-BF659E6F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8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E6925-3581-D846-B90C-FE74B52F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0EF5A-BCC4-1D46-B121-67DCBFA6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DF6F-5D07-AD44-A832-CE622419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2CF9-A974-A340-AC97-F59D69F3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79F40-8E50-474C-9F34-9412E34E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A9C6C-2227-F341-BE25-F028C89EB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DB07E-A16C-8D4A-AA54-4A2B0C83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229BE-ABF7-524E-B2A4-9FDC8A95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6FF0B-1A57-E34F-9A99-0A978E15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5ABB-3BF5-934B-8206-18F5578E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84DF8-345B-C640-88AF-99CC365E7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EEA5D-9A2E-634E-BE92-072CD8CFC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08E04-6BC0-A745-ABD2-7054B046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24E0D-7F84-1441-9F9B-6F75AFF5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1AD18-966D-A241-9CE5-C83C1CD8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01DE2-D274-A949-BB7F-767BA58D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56C19-21D5-2A4D-8FE6-047680CF7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3775B-A5A4-1948-8752-06D6C1BCA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9D095-700A-E34F-94CE-DE130CF93F5C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59DF7-67F8-CA4F-AE2D-15E47FC88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6D1F2-80F1-0541-8B3E-A90E94F8F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how.com/Prepare-and-Give-a-Speec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ew.org/read-and-watch/what-is-biodiversity" TargetMode="External"/><Relationship Id="rId5" Type="http://schemas.openxmlformats.org/officeDocument/2006/relationships/hyperlink" Target="https://www.youtube.com/watch?v=bK9fjDMGo6c" TargetMode="External"/><Relationship Id="rId4" Type="http://schemas.openxmlformats.org/officeDocument/2006/relationships/hyperlink" Target="https://www.un.org/sustainabledevelopment/student-resource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97FCF4-7AE7-1348-957E-7EFC704BB3DE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53042D-2A11-5F46-9A99-4C605E2B7F25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95B8A0-D8AE-F54D-8BCF-8F62E3551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25330F-72B9-0048-BD99-518A89294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55003"/>
          </a:xfrm>
        </p:spPr>
        <p:txBody>
          <a:bodyPr/>
          <a:lstStyle/>
          <a:p>
            <a:r>
              <a:rPr lang="en-US" dirty="0">
                <a:latin typeface="Franklin Gothic Book"/>
              </a:rPr>
              <a:t>KS5 – Life on Land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20CE4-A0F3-7245-A56C-A88C2226C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Instructions for pupils </a:t>
            </a:r>
          </a:p>
          <a:p>
            <a:endParaRPr lang="en-US" dirty="0">
              <a:latin typeface="Franklin Gothic Book"/>
              <a:ea typeface="+mn-lt"/>
              <a:cs typeface="+mn-lt"/>
            </a:endParaRPr>
          </a:p>
          <a:p>
            <a:r>
              <a:rPr lang="en-US" sz="1800" dirty="0">
                <a:latin typeface="Franklin Gothic Book"/>
                <a:ea typeface="+mn-lt"/>
                <a:cs typeface="+mn-lt"/>
              </a:rPr>
              <a:t>© Board of Trustees of the Royal Botanic Gardens, Kew</a:t>
            </a: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AEC82-7FD9-B640-B4EE-1928C8520186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84C41-4606-4041-B53A-50D38D5974A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9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3C6990-6DCE-0443-9FD0-46CD601496AB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B74964-6D7E-374A-B4CA-BACF2DB31A46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8F131F-338F-0740-825D-69192D5E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05BD98-73ED-0A41-9CE8-EC5E5C34BB78}"/>
              </a:ext>
            </a:extLst>
          </p:cNvPr>
          <p:cNvGrpSpPr/>
          <p:nvPr/>
        </p:nvGrpSpPr>
        <p:grpSpPr>
          <a:xfrm>
            <a:off x="306716" y="1696377"/>
            <a:ext cx="3530418" cy="2160000"/>
            <a:chOff x="75487" y="1685866"/>
            <a:chExt cx="3968335" cy="2376000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09858589-8F45-5241-98F3-3F437365B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5" b="2195"/>
            <a:stretch/>
          </p:blipFill>
          <p:spPr>
            <a:xfrm>
              <a:off x="75487" y="1685866"/>
              <a:ext cx="3968335" cy="2376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AD387A-4A29-3B40-AFB9-ABDC0A6D03AD}"/>
                </a:ext>
              </a:extLst>
            </p:cNvPr>
            <p:cNvSpPr/>
            <p:nvPr/>
          </p:nvSpPr>
          <p:spPr>
            <a:xfrm>
              <a:off x="186343" y="3187144"/>
              <a:ext cx="55015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G​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AF89EF-7677-6E42-A3B8-AA5FF2CCF4D4}"/>
              </a:ext>
            </a:extLst>
          </p:cNvPr>
          <p:cNvGrpSpPr/>
          <p:nvPr/>
        </p:nvGrpSpPr>
        <p:grpSpPr>
          <a:xfrm>
            <a:off x="4341657" y="1696377"/>
            <a:ext cx="3530418" cy="2160000"/>
            <a:chOff x="4110428" y="1685866"/>
            <a:chExt cx="3929290" cy="2376000"/>
          </a:xfrm>
        </p:grpSpPr>
        <p:pic>
          <p:nvPicPr>
            <p:cNvPr id="6" name="Picture 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9473DBBB-4E3C-DC4F-8168-9AE8B8E8E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0" t="1980" r="1137" b="1229"/>
            <a:stretch/>
          </p:blipFill>
          <p:spPr>
            <a:xfrm>
              <a:off x="4110428" y="1685866"/>
              <a:ext cx="3929290" cy="23760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DC2E99-D1A6-124A-B772-DC5BEF644C89}"/>
                </a:ext>
              </a:extLst>
            </p:cNvPr>
            <p:cNvSpPr/>
            <p:nvPr/>
          </p:nvSpPr>
          <p:spPr>
            <a:xfrm>
              <a:off x="4176884" y="3189654"/>
              <a:ext cx="54694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H</a:t>
              </a:r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​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DEF853-4C13-7A43-8985-1F1C616AFB74}"/>
              </a:ext>
            </a:extLst>
          </p:cNvPr>
          <p:cNvGrpSpPr/>
          <p:nvPr/>
        </p:nvGrpSpPr>
        <p:grpSpPr>
          <a:xfrm>
            <a:off x="8352000" y="1696377"/>
            <a:ext cx="3530418" cy="2160000"/>
            <a:chOff x="8120771" y="1685866"/>
            <a:chExt cx="3929289" cy="2376000"/>
          </a:xfrm>
        </p:grpSpPr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04BA8A1-3132-414A-9A63-780744545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12" r="984" b="1499"/>
            <a:stretch/>
          </p:blipFill>
          <p:spPr>
            <a:xfrm>
              <a:off x="8120771" y="1685866"/>
              <a:ext cx="3929289" cy="23760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0A74A5-4B3D-284E-BA46-DD8F4D500098}"/>
                </a:ext>
              </a:extLst>
            </p:cNvPr>
            <p:cNvSpPr/>
            <p:nvPr/>
          </p:nvSpPr>
          <p:spPr>
            <a:xfrm>
              <a:off x="8278120" y="3187143"/>
              <a:ext cx="325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I</a:t>
              </a:r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330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083640-CDA9-554E-B48C-780B917F6ADA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545A87-9AB7-F649-9E93-A0706387F54F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24497A-4A7A-264B-BDF1-65207DA44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A03B30E-9DFF-4164-AF21-5DBC5E9C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081" y="77002"/>
            <a:ext cx="4952394" cy="1179931"/>
          </a:xfrm>
        </p:spPr>
        <p:txBody>
          <a:bodyPr/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The challenge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8834B5-7B19-45E0-B708-5A0A478D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031" y="1269996"/>
            <a:ext cx="6508745" cy="362743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Now that you have learned lots about protecting life on land, you’re ready to take on the challenge!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Franklin Gothic Book" panose="020B0503020102020204" pitchFamily="34" charset="0"/>
              </a:rPr>
              <a:t>Design and deliver a presentation outlining your answer to the question:</a:t>
            </a:r>
          </a:p>
          <a:p>
            <a:pPr marL="0" indent="0">
              <a:buNone/>
            </a:pPr>
            <a:r>
              <a:rPr lang="en-GB" sz="2000" b="1" dirty="0">
                <a:latin typeface="Franklin Gothic Book" panose="020B0503020102020204" pitchFamily="34" charset="0"/>
              </a:rPr>
              <a:t>What is the most important thing we can do now to end biodiversity loss?</a:t>
            </a:r>
            <a:endParaRPr lang="en-GB" sz="2000" dirty="0">
              <a:latin typeface="Franklin Gothic Book" panose="020B0503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Make sure someone records you delivering your presentation so you can send it to your teacher!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latin typeface="Franklin Gothic Book" panose="020B0503020102020204" pitchFamily="34" charset="0"/>
            </a:endParaRPr>
          </a:p>
        </p:txBody>
      </p:sp>
      <p:pic>
        <p:nvPicPr>
          <p:cNvPr id="8" name="Picture 7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BA596EC6-E99E-D043-B10D-14237B830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4" y="1269996"/>
            <a:ext cx="4836583" cy="36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4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5EA049E-12AD-1E4A-9DB8-91CDFFEA14B8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9E371F-B524-064E-A7D8-93D53F03C014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0BB9BD-0CC1-B346-9003-65C6BDAF9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DD6804E-FFAD-4704-8968-EBD855A555E1}"/>
              </a:ext>
            </a:extLst>
          </p:cNvPr>
          <p:cNvSpPr/>
          <p:nvPr/>
        </p:nvSpPr>
        <p:spPr>
          <a:xfrm>
            <a:off x="584906" y="431527"/>
            <a:ext cx="5600701" cy="52937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dirty="0">
                <a:latin typeface="Franklin Gothic Book" panose="020B0503020102020204" pitchFamily="34" charset="0"/>
              </a:rPr>
              <a:t>Top tips</a:t>
            </a:r>
          </a:p>
          <a:p>
            <a:endParaRPr lang="en-GB" sz="2000" b="1" dirty="0">
              <a:latin typeface="Franklin Gothic Book" panose="020B0503020102020204" pitchFamily="34" charset="0"/>
            </a:endParaRPr>
          </a:p>
          <a:p>
            <a:r>
              <a:rPr lang="en-GB" sz="2000" dirty="0">
                <a:latin typeface="Franklin Gothic Book"/>
              </a:rPr>
              <a:t>Do some research into the different ways we can achieve this goal – we’ve included some useful links to help.</a:t>
            </a:r>
          </a:p>
          <a:p>
            <a:pPr fontAlgn="base"/>
            <a:r>
              <a:rPr lang="en-GB" dirty="0"/>
              <a:t>​</a:t>
            </a:r>
          </a:p>
          <a:p>
            <a:pPr fontAlgn="base"/>
            <a:r>
              <a:rPr lang="en-GB" sz="2000" dirty="0">
                <a:latin typeface="Franklin Gothic Book" panose="020B0503020102020204" pitchFamily="34" charset="0"/>
              </a:rPr>
              <a:t>Make sure your presentation covers these things:​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Franklin Gothic Book" panose="020B0503020102020204" pitchFamily="34" charset="0"/>
              </a:rPr>
              <a:t>Content: it should show a clear understanding of the issues concerned​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Franklin Gothic Book" panose="020B0503020102020204" pitchFamily="34" charset="0"/>
              </a:rPr>
              <a:t>Strategy: excellent structure and timing​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latin typeface="Franklin Gothic Book" panose="020B0503020102020204" pitchFamily="34" charset="0"/>
              </a:rPr>
              <a:t>​​​​​​​Style: the ability to deliver your approach persuasively. Techniques include use of voice (tone), use of gestures (including body language), use of rhetorical techniques and engagement with the audience</a:t>
            </a:r>
          </a:p>
          <a:p>
            <a:endParaRPr lang="en-GB" sz="2000" dirty="0">
              <a:latin typeface="Franklin Gothic Book" panose="020B0503020102020204" pitchFamily="34" charset="0"/>
            </a:endParaRPr>
          </a:p>
          <a:p>
            <a:endParaRPr lang="en-GB" sz="2000" dirty="0">
              <a:latin typeface="Franklin Gothic Book" panose="020B0503020102020204" pitchFamily="34" charset="0"/>
            </a:endParaRPr>
          </a:p>
        </p:txBody>
      </p:sp>
      <p:pic>
        <p:nvPicPr>
          <p:cNvPr id="8" name="Picture 7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B69930F0-0413-DB4C-9DC3-42389711A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511" y="979833"/>
            <a:ext cx="4836583" cy="36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6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F605685-152A-7E4D-9485-565013EFA9CB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2602A0-3259-F848-8C4D-B6CCBCBC7FB1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C13BF5-CA77-814B-B0F6-91E5E0E7E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68A95F-DA48-D14D-B4AF-D6C50713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036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Useful links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65CD5E-FCF3-4A93-B80A-4598757EB241}"/>
              </a:ext>
            </a:extLst>
          </p:cNvPr>
          <p:cNvSpPr txBox="1">
            <a:spLocks/>
          </p:cNvSpPr>
          <p:nvPr/>
        </p:nvSpPr>
        <p:spPr>
          <a:xfrm>
            <a:off x="419377" y="1424954"/>
            <a:ext cx="11353243" cy="501267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pPr algn="ctr">
              <a:buNone/>
            </a:pPr>
            <a:r>
              <a:rPr lang="en-GB" sz="2300" dirty="0">
                <a:latin typeface="Franklin Gothic Book" panose="020B0503020102020204" pitchFamily="34" charset="0"/>
                <a:ea typeface="+mn-lt"/>
                <a:cs typeface="+mn-lt"/>
              </a:rPr>
              <a:t>How to write and give a speech</a:t>
            </a:r>
            <a:endParaRPr lang="en-GB" sz="2300" dirty="0">
              <a:latin typeface="Franklin Gothic Book" panose="020B0503020102020204" pitchFamily="34" charset="0"/>
              <a:cs typeface="Calibri" panose="020F0502020204030204"/>
            </a:endParaRPr>
          </a:p>
          <a:p>
            <a:pPr algn="ctr">
              <a:buNone/>
            </a:pPr>
            <a:r>
              <a:rPr lang="en-GB" sz="2300" dirty="0">
                <a:latin typeface="Franklin Gothic Book" panose="020B0503020102020204" pitchFamily="34" charset="0"/>
                <a:ea typeface="+mn-lt"/>
                <a:cs typeface="+mn-lt"/>
                <a:hlinkClick r:id="rId3"/>
              </a:rPr>
              <a:t>https://www.wikihow.com/Prepare-and-Give-a-Speech</a:t>
            </a:r>
            <a:endParaRPr lang="en-GB" sz="23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algn="ctr">
              <a:buNone/>
            </a:pPr>
            <a:endParaRPr lang="en-GB" sz="23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algn="ctr">
              <a:buNone/>
            </a:pPr>
            <a:r>
              <a:rPr lang="en-GB" sz="2300" dirty="0">
                <a:latin typeface="Franklin Gothic Book" panose="020B0503020102020204" pitchFamily="34" charset="0"/>
                <a:ea typeface="+mn-lt"/>
                <a:cs typeface="+mn-lt"/>
              </a:rPr>
              <a:t>UN Sustainable Development Goals student resources</a:t>
            </a:r>
          </a:p>
          <a:p>
            <a:pPr algn="ctr">
              <a:buNone/>
            </a:pPr>
            <a:r>
              <a:rPr lang="en-GB" sz="2300" dirty="0">
                <a:latin typeface="Franklin Gothic Book" panose="020B0503020102020204" pitchFamily="34" charset="0"/>
                <a:ea typeface="+mn-lt"/>
                <a:cs typeface="+mn-lt"/>
                <a:hlinkClick r:id="rId4"/>
              </a:rPr>
              <a:t>https://www.un.org/sustainabledevelopment/student-resources/</a:t>
            </a:r>
            <a:endParaRPr lang="en-GB" sz="23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algn="ctr">
              <a:buNone/>
            </a:pPr>
            <a:endParaRPr lang="en-GB" sz="23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algn="ctr">
              <a:buNone/>
            </a:pPr>
            <a:r>
              <a:rPr lang="en-GB" sz="2300" dirty="0">
                <a:latin typeface="Franklin Gothic Book" panose="020B0503020102020204" pitchFamily="34" charset="0"/>
                <a:ea typeface="+mn-lt"/>
                <a:cs typeface="+mn-lt"/>
              </a:rPr>
              <a:t>Kew biodiversity video</a:t>
            </a:r>
          </a:p>
          <a:p>
            <a:pPr algn="ctr">
              <a:buNone/>
            </a:pPr>
            <a:r>
              <a:rPr lang="en-GB" sz="2300" dirty="0">
                <a:latin typeface="Franklin Gothic Book" panose="020B0503020102020204" pitchFamily="34" charset="0"/>
                <a:ea typeface="+mn-lt"/>
                <a:cs typeface="+mn-lt"/>
                <a:hlinkClick r:id="rId5"/>
              </a:rPr>
              <a:t>https://www.youtube.com/watch?v=bK9fjDMGo6c</a:t>
            </a:r>
            <a:endParaRPr lang="en-GB" sz="23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algn="ctr">
              <a:buNone/>
            </a:pPr>
            <a:endParaRPr lang="en-GB" sz="20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GB" sz="2300" dirty="0">
                <a:latin typeface="Franklin Gothic Book" panose="020B0503020102020204" pitchFamily="34" charset="0"/>
              </a:rPr>
              <a:t>Blog: What is biodiversity?</a:t>
            </a:r>
          </a:p>
          <a:p>
            <a:pPr marL="0" indent="0" algn="ctr">
              <a:buNone/>
            </a:pPr>
            <a:r>
              <a:rPr lang="en-GB" sz="2300" dirty="0">
                <a:latin typeface="Franklin Gothic Book" panose="020B0503020102020204" pitchFamily="34" charset="0"/>
                <a:hlinkClick r:id="rId6"/>
              </a:rPr>
              <a:t>https://www.kew.org/read-and-watch/what-is-biodiversity</a:t>
            </a:r>
            <a:endParaRPr lang="en-GB" sz="2300" dirty="0">
              <a:latin typeface="Franklin Gothic Book" panose="020B0503020102020204" pitchFamily="34" charset="0"/>
            </a:endParaRPr>
          </a:p>
          <a:p>
            <a:pPr algn="ctr">
              <a:buNone/>
            </a:pPr>
            <a:endParaRPr lang="en-GB" sz="20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algn="ctr">
              <a:buNone/>
            </a:pPr>
            <a:endParaRPr lang="en-GB" sz="22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algn="ctr">
              <a:buNone/>
            </a:pPr>
            <a:endParaRPr lang="en-GB" sz="2200" dirty="0">
              <a:latin typeface="Franklin Gothic Book" panose="020B0503020102020204" pitchFamily="34" charset="0"/>
              <a:ea typeface="+mn-lt"/>
              <a:cs typeface="+mn-lt"/>
            </a:endParaRPr>
          </a:p>
          <a:p>
            <a:pPr algn="ctr">
              <a:buNone/>
            </a:pPr>
            <a:r>
              <a:rPr lang="en-GB" sz="2200" dirty="0">
                <a:latin typeface="Franklin Gothic Book" panose="020B0503020102020204" pitchFamily="34" charset="0"/>
                <a:ea typeface="+mn-lt"/>
                <a:cs typeface="+mn-lt"/>
              </a:rPr>
              <a:t> </a:t>
            </a:r>
            <a:endParaRPr lang="en-GB" sz="2200" dirty="0">
              <a:latin typeface="Franklin Gothic Book" panose="020B0503020102020204" pitchFamily="34" charset="0"/>
              <a:cs typeface="Calibri"/>
            </a:endParaRPr>
          </a:p>
          <a:p>
            <a:pPr marL="0" indent="0" algn="ctr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endParaRPr lang="en-GB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41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40787F3-8BBF-5147-8DBB-24E6D6B1CFC9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4F7B73-EA51-8B4A-A90F-7BABB05EC324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AC322-4B4F-2242-8ED5-3B7133370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3ABAE2-6794-694A-9F06-8255220A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39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All done?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E42341-A58D-47A8-8E16-59AD80F9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910"/>
            <a:ext cx="10515600" cy="2668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Franklin Gothic Book" panose="020B0503020102020204" pitchFamily="34" charset="0"/>
              </a:rPr>
              <a:t>Well done for completing the challenge!</a:t>
            </a:r>
          </a:p>
          <a:p>
            <a:pPr marL="0" indent="0">
              <a:buNone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 panose="020B0503020102020204" pitchFamily="34" charset="0"/>
              </a:rPr>
              <a:t>We hope you enjoyed helping to raise awareness of the life on land issue.</a:t>
            </a:r>
          </a:p>
          <a:p>
            <a:pPr marL="0" indent="0">
              <a:buNone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 panose="020B0503020102020204" pitchFamily="34" charset="0"/>
              </a:rPr>
              <a:t>Contact your teacher to let them know you are ready to submit your work to them. </a:t>
            </a:r>
          </a:p>
          <a:p>
            <a:pPr marL="0" indent="0">
              <a:buNone/>
            </a:pPr>
            <a:endParaRPr lang="en-US" sz="2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5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E0DA0-CEAE-6144-864E-A1AB8465B61D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4E9658-95D9-2046-BE1C-1D1648AC0F41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6990AB-8464-364B-94B9-4186EE02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18CA14D-7017-497D-8E2A-50B94897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8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Franklin Gothic Book" panose="020B0503020102020204" pitchFamily="34" charset="0"/>
              </a:rPr>
              <a:t>Life on land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894B1B-4DB5-BA44-B2CE-DF1C4E199E3A}"/>
              </a:ext>
            </a:extLst>
          </p:cNvPr>
          <p:cNvGrpSpPr/>
          <p:nvPr/>
        </p:nvGrpSpPr>
        <p:grpSpPr>
          <a:xfrm>
            <a:off x="490007" y="1256466"/>
            <a:ext cx="10803277" cy="4746316"/>
            <a:chOff x="490007" y="1615282"/>
            <a:chExt cx="10803277" cy="47463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5575CA-A766-3341-8E91-58BDF36A762F}"/>
                </a:ext>
              </a:extLst>
            </p:cNvPr>
            <p:cNvSpPr txBox="1"/>
            <p:nvPr/>
          </p:nvSpPr>
          <p:spPr>
            <a:xfrm>
              <a:off x="490007" y="1641331"/>
              <a:ext cx="5067978" cy="472026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2000" dirty="0">
                  <a:latin typeface="Franklin Gothic Book"/>
                  <a:ea typeface="+mn-lt"/>
                  <a:cs typeface="+mn-lt"/>
                </a:rPr>
                <a:t>In 2015 the United Nations agreed upon 17 Sustainable Development Goals. The Goals address the global challenges we face and aim to achieve a better and more sustainable future for all.  The target for these Goals is 2030.  One of the 17 UN Sustainable Development Goals is: Goal 15 – LIFE ON LAND.</a:t>
              </a:r>
              <a:endParaRPr lang="en-GB" sz="2000">
                <a:latin typeface="Franklin Gothic Book"/>
                <a:cs typeface="Calibri"/>
              </a:endParaRPr>
            </a:p>
            <a:p>
              <a:endParaRPr lang="en-GB" sz="2000" dirty="0">
                <a:latin typeface="Franklin Gothic Book"/>
                <a:cs typeface="Calibri"/>
              </a:endParaRPr>
            </a:p>
            <a:p>
              <a:r>
                <a:rPr lang="en-GB" sz="2000" dirty="0">
                  <a:latin typeface="Franklin Gothic Book"/>
                </a:rPr>
                <a:t>Can you take on the challenge of answering the question: </a:t>
              </a:r>
              <a:r>
                <a:rPr lang="en-GB" sz="2000" b="1" dirty="0">
                  <a:latin typeface="Franklin Gothic Book"/>
                  <a:ea typeface="+mn-lt"/>
                  <a:cs typeface="+mn-lt"/>
                </a:rPr>
                <a:t>What is the most important thing we can do now to end biodiversity loss?</a:t>
              </a:r>
              <a:endParaRPr lang="en-GB" dirty="0">
                <a:latin typeface="Franklin Gothic Book"/>
                <a:ea typeface="+mn-lt"/>
                <a:cs typeface="+mn-lt"/>
              </a:endParaRPr>
            </a:p>
            <a:p>
              <a:pPr>
                <a:lnSpc>
                  <a:spcPct val="90000"/>
                </a:lnSpc>
                <a:spcBef>
                  <a:spcPts val="1000"/>
                </a:spcBef>
              </a:pPr>
              <a:br>
                <a:rPr lang="en-US" dirty="0"/>
              </a:br>
              <a:endParaRPr lang="en-US" dirty="0"/>
            </a:p>
            <a:p>
              <a:endParaRPr lang="en-GB" sz="20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9" name="Picture 8" descr="A picture containing person, hand&#10;&#10;Description automatically generated">
              <a:extLst>
                <a:ext uri="{FF2B5EF4-FFF2-40B4-BE49-F238E27FC236}">
                  <a16:creationId xmlns:a16="http://schemas.microsoft.com/office/drawing/2014/main" id="{C702EA0D-EB57-824D-AE22-4601C7FAE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6701" y="1615282"/>
              <a:ext cx="4836583" cy="3627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193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S4_5_Kew_the_Question_Life_on_land (1).mp4" descr="KS4_5_Kew_the_Question_Life_on_land (1).mp4">
            <a:hlinkClick r:id="" action="ppaction://media"/>
            <a:extLst>
              <a:ext uri="{FF2B5EF4-FFF2-40B4-BE49-F238E27FC236}">
                <a16:creationId xmlns:a16="http://schemas.microsoft.com/office/drawing/2014/main" id="{747C2D57-3381-FA41-8D87-26BA1CA44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5098" y="995096"/>
            <a:ext cx="7115293" cy="40023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3BFBE2D-B2CC-5940-B270-4E0D62058FDC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A4179A-95E9-6240-B25E-7962EB2D0335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AD8596-F67A-074F-BCBF-EEF44BB55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8EFC383-CACA-472C-9224-6447E5E7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8" y="220338"/>
            <a:ext cx="3495614" cy="1088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Franklin Gothic Book" panose="020B0503020102020204" pitchFamily="34" charset="0"/>
              </a:rPr>
              <a:t>Activity 1 </a:t>
            </a:r>
            <a:br>
              <a:rPr lang="en-US" sz="3600" b="1" dirty="0">
                <a:latin typeface="Franklin Gothic Book" panose="020B0503020102020204" pitchFamily="34" charset="0"/>
              </a:rPr>
            </a:br>
            <a:r>
              <a:rPr lang="en-US" sz="3600" b="1" dirty="0">
                <a:latin typeface="Franklin Gothic Book" panose="020B0503020102020204" pitchFamily="34" charset="0"/>
              </a:rPr>
              <a:t>Watch and learn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EACD78-A412-4B7A-9C9E-B192A95E4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3" y="1446773"/>
            <a:ext cx="3421559" cy="36099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>
                <a:latin typeface="Franklin Gothic Book" panose="020B0503020102020204" pitchFamily="34" charset="0"/>
              </a:rPr>
              <a:t>Did you know that up to one million plant and animal species are in danger of extinction because of human activities?</a:t>
            </a:r>
          </a:p>
          <a:p>
            <a:pPr marL="0" indent="0" algn="ctr">
              <a:buNone/>
            </a:pPr>
            <a:endParaRPr lang="en-US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Franklin Gothic Book" panose="020B0503020102020204" pitchFamily="34" charset="0"/>
              </a:rPr>
              <a:t>Watch the video to learn more and test your knowledge.</a:t>
            </a:r>
          </a:p>
          <a:p>
            <a:pPr marL="0" indent="0">
              <a:buNone/>
            </a:pPr>
            <a:endParaRPr lang="en-US" u="sng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7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36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CC0FD9F-0F90-6048-BACE-0498F18A4091}"/>
              </a:ext>
            </a:extLst>
          </p:cNvPr>
          <p:cNvGrpSpPr/>
          <p:nvPr/>
        </p:nvGrpSpPr>
        <p:grpSpPr>
          <a:xfrm>
            <a:off x="0" y="5349875"/>
            <a:ext cx="12192000" cy="1508125"/>
            <a:chOff x="0" y="5349875"/>
            <a:chExt cx="12192000" cy="15081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9F5D66-3167-5242-A137-C07CFED7060D}"/>
                </a:ext>
              </a:extLst>
            </p:cNvPr>
            <p:cNvSpPr/>
            <p:nvPr/>
          </p:nvSpPr>
          <p:spPr>
            <a:xfrm>
              <a:off x="0" y="5349875"/>
              <a:ext cx="12192000" cy="1508125"/>
            </a:xfrm>
            <a:prstGeom prst="rect">
              <a:avLst/>
            </a:prstGeom>
            <a:solidFill>
              <a:srgbClr val="E73137"/>
            </a:solidFill>
            <a:ln>
              <a:solidFill>
                <a:srgbClr val="E731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07F91B-67B1-E040-BF09-4F0A6FE5B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227" y="5453578"/>
              <a:ext cx="2965980" cy="1305031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3F52FF-378B-4C86-8845-C1DE77D2C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022" y="1742051"/>
            <a:ext cx="10515600" cy="3625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Franklin Gothic Book" panose="020B0503020102020204" pitchFamily="34" charset="0"/>
              </a:rPr>
              <a:t>You will need a piece of paper and a pen or pencil to take part in this activity </a:t>
            </a:r>
          </a:p>
          <a:p>
            <a:pPr marL="0" indent="0">
              <a:buNone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 panose="020B0503020102020204" pitchFamily="34" charset="0"/>
              </a:rPr>
              <a:t>Look at the following images and </a:t>
            </a:r>
            <a:r>
              <a:rPr lang="en-GB" sz="2200" dirty="0">
                <a:latin typeface="Franklin Gothic Book" panose="020B0503020102020204" pitchFamily="34" charset="0"/>
              </a:rPr>
              <a:t>statements around protecting life on land and see if you can match them correctly</a:t>
            </a:r>
          </a:p>
          <a:p>
            <a:pPr marL="0" indent="0">
              <a:buNone/>
            </a:pPr>
            <a:endParaRPr lang="en-GB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 panose="020B0503020102020204" pitchFamily="34" charset="0"/>
              </a:rPr>
              <a:t>Number the paper down one side 1 – 9 for the images, then write the letter for the statement you think is a match next to it</a:t>
            </a:r>
          </a:p>
          <a:p>
            <a:pPr marL="0" indent="0">
              <a:buNone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Franklin Gothic Book" panose="020B05030201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964A21-9883-497F-BECC-33A2778AC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8" y="1669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Franklin Gothic Book" panose="020B0503020102020204" pitchFamily="34" charset="0"/>
              </a:rPr>
              <a:t>Activity 2:</a:t>
            </a:r>
            <a:br>
              <a:rPr lang="en-US" sz="3600" dirty="0">
                <a:latin typeface="Franklin Gothic Book" panose="020B0503020102020204" pitchFamily="34" charset="0"/>
              </a:rPr>
            </a:br>
            <a:r>
              <a:rPr lang="en-US" sz="3600" b="1" dirty="0">
                <a:latin typeface="Franklin Gothic Book" panose="020B0503020102020204" pitchFamily="34" charset="0"/>
              </a:rPr>
              <a:t>Life on land card match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2BA451-CD73-A645-BBBC-78009C1A0928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6639E7-383A-6A45-BDD8-14E0FEA0F3B7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BCCABF-5E13-B245-B581-7DE508A4D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1757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0624728-67E5-C747-9933-EE470D8825F4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3283DF-D183-AE4B-A61C-3E7DBEF8644B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5407A8-0B12-0C4D-9454-4C241CB90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B0D5F6-847C-C643-BC3E-A20908A60698}"/>
              </a:ext>
            </a:extLst>
          </p:cNvPr>
          <p:cNvGrpSpPr/>
          <p:nvPr/>
        </p:nvGrpSpPr>
        <p:grpSpPr>
          <a:xfrm>
            <a:off x="99422" y="1396922"/>
            <a:ext cx="11320900" cy="2801519"/>
            <a:chOff x="99422" y="1396922"/>
            <a:chExt cx="11320900" cy="28015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3395B1-21CC-F14C-B604-B5461DD5C94E}"/>
                </a:ext>
              </a:extLst>
            </p:cNvPr>
            <p:cNvGrpSpPr/>
            <p:nvPr/>
          </p:nvGrpSpPr>
          <p:grpSpPr>
            <a:xfrm>
              <a:off x="99422" y="1396922"/>
              <a:ext cx="3599445" cy="2801519"/>
              <a:chOff x="99422" y="1396922"/>
              <a:chExt cx="3599445" cy="2801519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186BCF77-F119-0C4E-9244-0FCD57A01B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492" y="1396922"/>
                <a:ext cx="3074375" cy="27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4A7CB9-C1A6-E649-8545-8E57DE8FA7E3}"/>
                  </a:ext>
                </a:extLst>
              </p:cNvPr>
              <p:cNvSpPr/>
              <p:nvPr/>
            </p:nvSpPr>
            <p:spPr>
              <a:xfrm>
                <a:off x="99422" y="3429000"/>
                <a:ext cx="516487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1​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05E308-2A5A-8E48-8C78-DE94F24F7805}"/>
                </a:ext>
              </a:extLst>
            </p:cNvPr>
            <p:cNvGrpSpPr/>
            <p:nvPr/>
          </p:nvGrpSpPr>
          <p:grpSpPr>
            <a:xfrm>
              <a:off x="3964440" y="1427627"/>
              <a:ext cx="3609445" cy="2770813"/>
              <a:chOff x="3964440" y="1427627"/>
              <a:chExt cx="3609445" cy="2770813"/>
            </a:xfrm>
          </p:grpSpPr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AAC33B08-F076-0F44-81DD-E29ED9385E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510" y="1427627"/>
                <a:ext cx="3094375" cy="27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D69673-BE39-A44F-9E9B-587C660CB37B}"/>
                  </a:ext>
                </a:extLst>
              </p:cNvPr>
              <p:cNvSpPr/>
              <p:nvPr/>
            </p:nvSpPr>
            <p:spPr>
              <a:xfrm>
                <a:off x="3964440" y="3428999"/>
                <a:ext cx="516488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2</a:t>
                </a:r>
                <a:r>
                  <a:rPr lang="en-US" sz="44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​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41276E-CFE6-1549-B5AD-2DC94944D60F}"/>
                </a:ext>
              </a:extLst>
            </p:cNvPr>
            <p:cNvGrpSpPr/>
            <p:nvPr/>
          </p:nvGrpSpPr>
          <p:grpSpPr>
            <a:xfrm>
              <a:off x="7829458" y="1397142"/>
              <a:ext cx="3590864" cy="2801297"/>
              <a:chOff x="7829458" y="1397142"/>
              <a:chExt cx="3590864" cy="2801297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F83B044A-EA3C-5A43-8DD3-175C55F3F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5948" y="1397142"/>
                <a:ext cx="3074374" cy="27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B97417D-F4D4-0E47-87E7-080C10D1A6EC}"/>
                  </a:ext>
                </a:extLst>
              </p:cNvPr>
              <p:cNvSpPr/>
              <p:nvPr/>
            </p:nvSpPr>
            <p:spPr>
              <a:xfrm>
                <a:off x="7829458" y="3428998"/>
                <a:ext cx="516488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3</a:t>
                </a:r>
                <a:r>
                  <a:rPr lang="en-US" sz="44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​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526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365FDF9-0B4E-9E40-A446-E8BBBA51DC9E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BFDA0B-D37A-9143-B826-3BD76A6623A9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F6E17E9-2EA5-6846-B49A-75CD95FE5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EDA54C-8C4D-9E49-8760-88435BFBAD09}"/>
              </a:ext>
            </a:extLst>
          </p:cNvPr>
          <p:cNvGrpSpPr/>
          <p:nvPr/>
        </p:nvGrpSpPr>
        <p:grpSpPr>
          <a:xfrm>
            <a:off x="99421" y="1396922"/>
            <a:ext cx="3590864" cy="2801519"/>
            <a:chOff x="99421" y="1396922"/>
            <a:chExt cx="3590864" cy="2801519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FC56E59-6454-8A49-9342-2AB80CA48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09" y="1396922"/>
              <a:ext cx="3074376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4A7CB9-C1A6-E649-8545-8E57DE8FA7E3}"/>
                </a:ext>
              </a:extLst>
            </p:cNvPr>
            <p:cNvSpPr/>
            <p:nvPr/>
          </p:nvSpPr>
          <p:spPr>
            <a:xfrm>
              <a:off x="99421" y="3429000"/>
              <a:ext cx="51648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4</a:t>
              </a:r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​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73BA40-5D55-CC47-ADF1-D0DC26989C2E}"/>
              </a:ext>
            </a:extLst>
          </p:cNvPr>
          <p:cNvGrpSpPr/>
          <p:nvPr/>
        </p:nvGrpSpPr>
        <p:grpSpPr>
          <a:xfrm>
            <a:off x="3964440" y="1409699"/>
            <a:ext cx="3608027" cy="2788741"/>
            <a:chOff x="3964440" y="1409699"/>
            <a:chExt cx="3608027" cy="2788741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4DB727E1-DE6A-6143-A9D4-44074D188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717" y="1409699"/>
              <a:ext cx="3098750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D69673-BE39-A44F-9E9B-587C660CB37B}"/>
                </a:ext>
              </a:extLst>
            </p:cNvPr>
            <p:cNvSpPr/>
            <p:nvPr/>
          </p:nvSpPr>
          <p:spPr>
            <a:xfrm>
              <a:off x="3964440" y="3428999"/>
              <a:ext cx="51648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5​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199AFB-1600-1D49-B21B-32EB27E65FC6}"/>
              </a:ext>
            </a:extLst>
          </p:cNvPr>
          <p:cNvGrpSpPr/>
          <p:nvPr/>
        </p:nvGrpSpPr>
        <p:grpSpPr>
          <a:xfrm>
            <a:off x="7829458" y="1396922"/>
            <a:ext cx="3580863" cy="2801517"/>
            <a:chOff x="7829458" y="1396922"/>
            <a:chExt cx="3580863" cy="2801517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D23A963A-BFC0-E64D-9F35-3F15CA059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946" y="1396922"/>
              <a:ext cx="3074375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97417D-F4D4-0E47-87E7-080C10D1A6EC}"/>
                </a:ext>
              </a:extLst>
            </p:cNvPr>
            <p:cNvSpPr/>
            <p:nvPr/>
          </p:nvSpPr>
          <p:spPr>
            <a:xfrm>
              <a:off x="7829458" y="3428998"/>
              <a:ext cx="51648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6​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54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1B7CE-CB71-EC4F-9A80-FEB0C2D83E16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840E8D-042B-CF4D-8EB1-2BFF6E8DCE01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6E9902F-0593-E640-8AF9-95F7E8219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B52B6C-001C-E74E-A30C-5CC7FFB75CAC}"/>
              </a:ext>
            </a:extLst>
          </p:cNvPr>
          <p:cNvGrpSpPr/>
          <p:nvPr/>
        </p:nvGrpSpPr>
        <p:grpSpPr>
          <a:xfrm>
            <a:off x="99421" y="1396922"/>
            <a:ext cx="11300900" cy="2801519"/>
            <a:chOff x="99421" y="1396922"/>
            <a:chExt cx="11300900" cy="28015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5CD0518-6741-F04F-A0CB-40D1143CA3AC}"/>
                </a:ext>
              </a:extLst>
            </p:cNvPr>
            <p:cNvGrpSpPr/>
            <p:nvPr/>
          </p:nvGrpSpPr>
          <p:grpSpPr>
            <a:xfrm>
              <a:off x="99421" y="1396922"/>
              <a:ext cx="3608028" cy="2801519"/>
              <a:chOff x="99421" y="1396922"/>
              <a:chExt cx="3608028" cy="2801519"/>
            </a:xfrm>
          </p:grpSpPr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291E3220-42BA-D64A-B866-8DF865733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074" y="1396922"/>
                <a:ext cx="3074375" cy="27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4A7CB9-C1A6-E649-8545-8E57DE8FA7E3}"/>
                  </a:ext>
                </a:extLst>
              </p:cNvPr>
              <p:cNvSpPr/>
              <p:nvPr/>
            </p:nvSpPr>
            <p:spPr>
              <a:xfrm>
                <a:off x="99421" y="3429000"/>
                <a:ext cx="516488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7​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837DC24-53B3-A641-8B82-992715CDBDA4}"/>
                </a:ext>
              </a:extLst>
            </p:cNvPr>
            <p:cNvGrpSpPr/>
            <p:nvPr/>
          </p:nvGrpSpPr>
          <p:grpSpPr>
            <a:xfrm>
              <a:off x="3964440" y="1397142"/>
              <a:ext cx="3608027" cy="2801298"/>
              <a:chOff x="3964440" y="1397142"/>
              <a:chExt cx="3608027" cy="2801298"/>
            </a:xfrm>
          </p:grpSpPr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id="{B0EDC9C2-319D-594E-BEE9-8DC986E34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2467" y="1397142"/>
                <a:ext cx="3110000" cy="2700000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D69673-BE39-A44F-9E9B-587C660CB37B}"/>
                  </a:ext>
                </a:extLst>
              </p:cNvPr>
              <p:cNvSpPr/>
              <p:nvPr/>
            </p:nvSpPr>
            <p:spPr>
              <a:xfrm>
                <a:off x="3964440" y="3428999"/>
                <a:ext cx="516488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8</a:t>
                </a:r>
                <a:r>
                  <a:rPr lang="en-US" sz="44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​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DDAB3A-63A5-984B-8D22-4DC5795E78C0}"/>
                </a:ext>
              </a:extLst>
            </p:cNvPr>
            <p:cNvGrpSpPr/>
            <p:nvPr/>
          </p:nvGrpSpPr>
          <p:grpSpPr>
            <a:xfrm>
              <a:off x="7829458" y="1396922"/>
              <a:ext cx="3570863" cy="2801517"/>
              <a:chOff x="7829458" y="1396922"/>
              <a:chExt cx="3570863" cy="2801517"/>
            </a:xfrm>
          </p:grpSpPr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7E0FEEDD-F489-AA48-BC30-069177EB63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5946" y="1396922"/>
                <a:ext cx="3054375" cy="27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B97417D-F4D4-0E47-87E7-080C10D1A6EC}"/>
                  </a:ext>
                </a:extLst>
              </p:cNvPr>
              <p:cNvSpPr/>
              <p:nvPr/>
            </p:nvSpPr>
            <p:spPr>
              <a:xfrm>
                <a:off x="7829458" y="3428998"/>
                <a:ext cx="516488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9</a:t>
                </a:r>
                <a:r>
                  <a:rPr lang="en-US" sz="44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  <a:latin typeface="Franklin Gothic Book" panose="020B0503020102020204" pitchFamily="34" charset="0"/>
                  </a:rPr>
                  <a:t>​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8177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2E055B2-04F0-FF4F-AB63-3B41D44EE776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739186-FE29-FE41-8AEA-EBADFA3FE886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BFAA01-F092-DF43-B380-8C094B372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0FFE5-7564-4549-AB11-EC4F476D034A}"/>
              </a:ext>
            </a:extLst>
          </p:cNvPr>
          <p:cNvGrpSpPr/>
          <p:nvPr/>
        </p:nvGrpSpPr>
        <p:grpSpPr>
          <a:xfrm>
            <a:off x="267190" y="1685867"/>
            <a:ext cx="3559813" cy="2160000"/>
            <a:chOff x="88513" y="1685867"/>
            <a:chExt cx="3933257" cy="2375999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1FF48310-6CF1-CA45-A085-A67C6E03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01"/>
            <a:stretch/>
          </p:blipFill>
          <p:spPr>
            <a:xfrm>
              <a:off x="88513" y="1685867"/>
              <a:ext cx="3933257" cy="237599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FB5762-4662-574E-843C-809593F1CB70}"/>
                </a:ext>
              </a:extLst>
            </p:cNvPr>
            <p:cNvSpPr/>
            <p:nvPr/>
          </p:nvSpPr>
          <p:spPr>
            <a:xfrm>
              <a:off x="217602" y="3187144"/>
              <a:ext cx="48763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A</a:t>
              </a:r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​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B3EA78-7BDC-D848-B7B3-8F85D9C9F74E}"/>
              </a:ext>
            </a:extLst>
          </p:cNvPr>
          <p:cNvGrpSpPr/>
          <p:nvPr/>
        </p:nvGrpSpPr>
        <p:grpSpPr>
          <a:xfrm>
            <a:off x="4288961" y="1685866"/>
            <a:ext cx="3516298" cy="2160000"/>
            <a:chOff x="4110284" y="1685866"/>
            <a:chExt cx="3885177" cy="2375999"/>
          </a:xfrm>
        </p:grpSpPr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D2872EDD-8DE8-A045-A61D-BC6C83105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0284" y="1685866"/>
              <a:ext cx="3885177" cy="237599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848696-79BF-474C-BDDC-27916BE7C497}"/>
                </a:ext>
              </a:extLst>
            </p:cNvPr>
            <p:cNvSpPr/>
            <p:nvPr/>
          </p:nvSpPr>
          <p:spPr>
            <a:xfrm>
              <a:off x="4220574" y="3187144"/>
              <a:ext cx="52610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B​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956FBE-990B-5042-AC63-E4864AE8E9C5}"/>
              </a:ext>
            </a:extLst>
          </p:cNvPr>
          <p:cNvGrpSpPr/>
          <p:nvPr/>
        </p:nvGrpSpPr>
        <p:grpSpPr>
          <a:xfrm>
            <a:off x="8262651" y="1685867"/>
            <a:ext cx="3649667" cy="2160000"/>
            <a:chOff x="8083975" y="1685866"/>
            <a:chExt cx="4032538" cy="2376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127C15-7B28-4C44-A6AD-285F5C393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3975" y="1685866"/>
              <a:ext cx="4032538" cy="2376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9969F3-AE43-E646-98EE-EA6DE41F8172}"/>
                </a:ext>
              </a:extLst>
            </p:cNvPr>
            <p:cNvSpPr/>
            <p:nvPr/>
          </p:nvSpPr>
          <p:spPr>
            <a:xfrm>
              <a:off x="8219717" y="3187144"/>
              <a:ext cx="511680" cy="770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C</a:t>
              </a:r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852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278CC3B-6B61-1446-A82F-8C4DC79C2B49}"/>
              </a:ext>
            </a:extLst>
          </p:cNvPr>
          <p:cNvGrpSpPr/>
          <p:nvPr/>
        </p:nvGrpSpPr>
        <p:grpSpPr>
          <a:xfrm>
            <a:off x="0" y="5339936"/>
            <a:ext cx="12192000" cy="1508125"/>
            <a:chOff x="0" y="5339936"/>
            <a:chExt cx="12192000" cy="15081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2C5D4E-7F0A-9642-8D56-3025A24376B5}"/>
                </a:ext>
              </a:extLst>
            </p:cNvPr>
            <p:cNvSpPr/>
            <p:nvPr/>
          </p:nvSpPr>
          <p:spPr>
            <a:xfrm>
              <a:off x="0" y="5339936"/>
              <a:ext cx="12192000" cy="150812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67A7A0-BC5C-F84E-9C26-BD1A77C6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471" y="5443639"/>
              <a:ext cx="3069057" cy="1350385"/>
            </a:xfrm>
            <a:prstGeom prst="rect">
              <a:avLst/>
            </a:prstGeom>
            <a:solidFill>
              <a:srgbClr val="6699FF"/>
            </a:solidFill>
            <a:ln>
              <a:solidFill>
                <a:srgbClr val="6699FF"/>
              </a:solidFill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BC66CF-E52F-184E-979E-6F2E3B8D5AC2}"/>
              </a:ext>
            </a:extLst>
          </p:cNvPr>
          <p:cNvGrpSpPr/>
          <p:nvPr/>
        </p:nvGrpSpPr>
        <p:grpSpPr>
          <a:xfrm>
            <a:off x="303517" y="1643823"/>
            <a:ext cx="3530418" cy="2160000"/>
            <a:chOff x="135350" y="1685865"/>
            <a:chExt cx="3945015" cy="2376000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740718DB-243D-B247-8147-6E9013E23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0"/>
            <a:stretch/>
          </p:blipFill>
          <p:spPr>
            <a:xfrm>
              <a:off x="135350" y="1685865"/>
              <a:ext cx="3945015" cy="2376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04BC87-E6E5-D142-8C96-2EAC71906805}"/>
                </a:ext>
              </a:extLst>
            </p:cNvPr>
            <p:cNvSpPr/>
            <p:nvPr/>
          </p:nvSpPr>
          <p:spPr>
            <a:xfrm>
              <a:off x="186343" y="3187144"/>
              <a:ext cx="55015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D​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0B0374-9269-8742-ADF0-48406509C3B8}"/>
              </a:ext>
            </a:extLst>
          </p:cNvPr>
          <p:cNvGrpSpPr/>
          <p:nvPr/>
        </p:nvGrpSpPr>
        <p:grpSpPr>
          <a:xfrm>
            <a:off x="4336915" y="1625895"/>
            <a:ext cx="3470382" cy="2160000"/>
            <a:chOff x="4168749" y="1667937"/>
            <a:chExt cx="3877928" cy="2376000"/>
          </a:xfrm>
        </p:grpSpPr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96652E-1A48-7144-8EA0-E4D552702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8749" y="1667937"/>
              <a:ext cx="3877928" cy="23760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A8D721-F0CF-CA4E-8169-CCCA463D86B3}"/>
                </a:ext>
              </a:extLst>
            </p:cNvPr>
            <p:cNvSpPr/>
            <p:nvPr/>
          </p:nvSpPr>
          <p:spPr>
            <a:xfrm>
              <a:off x="4313431" y="3187144"/>
              <a:ext cx="4940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E​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248AC8-3060-C242-BE74-2C3BFE749FCC}"/>
              </a:ext>
            </a:extLst>
          </p:cNvPr>
          <p:cNvGrpSpPr/>
          <p:nvPr/>
        </p:nvGrpSpPr>
        <p:grpSpPr>
          <a:xfrm>
            <a:off x="8303227" y="1625895"/>
            <a:ext cx="3551369" cy="2160000"/>
            <a:chOff x="8135061" y="1667937"/>
            <a:chExt cx="3968426" cy="2376000"/>
          </a:xfrm>
        </p:grpSpPr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7D90B78E-C0EC-D241-B560-24CE3D44A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5061" y="1667937"/>
              <a:ext cx="3968426" cy="23760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1A5357-D70C-FC48-8843-4A7FB2343396}"/>
                </a:ext>
              </a:extLst>
            </p:cNvPr>
            <p:cNvSpPr/>
            <p:nvPr/>
          </p:nvSpPr>
          <p:spPr>
            <a:xfrm>
              <a:off x="8242186" y="3187144"/>
              <a:ext cx="4716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Franklin Gothic Book" panose="020B0503020102020204" pitchFamily="34" charset="0"/>
                </a:rPr>
                <a:t>F​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83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4874f941-1732-4aa1-804a-4f99632a5909" ContentTypeId="0x0101002ADAC5ABC13B4895A7CAFA92DCA0F6A700840D38A759864E85A73A3BDD238BB33D00E9B03A4DCD984F64937D61C9BDF9103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iginallocationreference xmlns="150f78d0-e5c4-40ba-9879-1115501c63e5">Formal Learning</Originallocationreference>
    <_dlc_DocId xmlns="150f78d0-e5c4-40ba-9879-1115501c63e5">TM70-1835553145-11999</_dlc_DocId>
    <_dlc_DocIdUrl xmlns="150f78d0-e5c4-40ba-9879-1115501c63e5">
      <Url>https://rbgkew.sharepoint.com/Sites/TM70/_layouts/15/DocIdRedir.aspx?ID=TM70-1835553145-11999</Url>
      <Description>TM70-1835553145-11999</Description>
    </_dlc_DocIdUrl>
    <OriginalCreatedDate xmlns="150f78d0-e5c4-40ba-9879-1115501c63e5">2020-03-23T14:04:40+00:00</OriginalCreatedDate>
    <TaxCatchAll xmlns="150f78d0-e5c4-40ba-9879-1115501c63e5"/>
    <Contentcategory xmlns="150f78d0-e5c4-40ba-9879-1115501c63e5" xsi:nil="true"/>
    <Securityclassification xmlns="150f78d0-e5c4-40ba-9879-1115501c63e5" xsi:nil="true"/>
    <a9dcef333f334debab9d38dc73cb47a7 xmlns="150f78d0-e5c4-40ba-9879-1115501c63e5">
      <Terms xmlns="http://schemas.microsoft.com/office/infopath/2007/PartnerControls"/>
    </a9dcef333f334debab9d38dc73cb47a7>
    <Relatedcontent xmlns="150f78d0-e5c4-40ba-9879-1115501c63e5" xsi:nil="true"/>
    <OriginalAuthor xmlns="150f78d0-e5c4-40ba-9879-1115501c63e5">
      <UserInfo>
        <DisplayName/>
        <AccountId xsi:nil="true"/>
        <AccountType/>
      </UserInfo>
    </OriginalAuthor>
    <Handlinginstructions xmlns="150f78d0-e5c4-40ba-9879-1115501c63e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RBG Kew Team Document" ma:contentTypeID="0x0101002ADAC5ABC13B4895A7CAFA92DCA0F6A700840D38A759864E85A73A3BDD238BB33D00E9B03A4DCD984F64937D61C9BDF91031007A9E886CD854524E92328AC40E2734C9" ma:contentTypeVersion="10" ma:contentTypeDescription="RBG Kew Team Document" ma:contentTypeScope="" ma:versionID="7f04fa0a0f12ed3a29114b36005bb7cb">
  <xsd:schema xmlns:xsd="http://www.w3.org/2001/XMLSchema" xmlns:xs="http://www.w3.org/2001/XMLSchema" xmlns:p="http://schemas.microsoft.com/office/2006/metadata/properties" xmlns:ns2="150f78d0-e5c4-40ba-9879-1115501c63e5" targetNamespace="http://schemas.microsoft.com/office/2006/metadata/properties" ma:root="true" ma:fieldsID="0dd3323f99a8bd0894a6ba06ad866b50" ns2:_="">
    <xsd:import namespace="150f78d0-e5c4-40ba-9879-1115501c63e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Contentcategory" minOccurs="0"/>
                <xsd:element ref="ns2:Securityclassification" minOccurs="0"/>
                <xsd:element ref="ns2:Handlinginstructions" minOccurs="0"/>
                <xsd:element ref="ns2:Relatedcontent" minOccurs="0"/>
                <xsd:element ref="ns2:Originallocationreference" minOccurs="0"/>
                <xsd:element ref="ns2:OriginalAuthor" minOccurs="0"/>
                <xsd:element ref="ns2:OriginalCreatedDate" minOccurs="0"/>
                <xsd:element ref="ns2:a9dcef333f334debab9d38dc73cb47a7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f78d0-e5c4-40ba-9879-1115501c63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ontentcategory" ma:index="11" nillable="true" ma:displayName="Content Category" ma:description="Content category used for search and categorisation purposes." ma:format="Dropdown" ma:internalName="Contentcategory">
      <xsd:simpleType>
        <xsd:restriction base="dms:Choice">
          <xsd:enumeration value="Policy"/>
          <xsd:enumeration value="Procedure"/>
          <xsd:enumeration value="Contract"/>
          <xsd:enumeration value="Meeting"/>
          <xsd:enumeration value="Health and Safety"/>
          <xsd:enumeration value="HR"/>
          <xsd:enumeration value="Project Management"/>
          <xsd:enumeration value="Finance"/>
          <xsd:enumeration value="Procurement"/>
          <xsd:enumeration value="Research"/>
          <xsd:enumeration value="Administration"/>
          <xsd:enumeration value="Correspondence"/>
          <xsd:enumeration value="Management"/>
          <xsd:enumeration value="Design and Plans"/>
          <xsd:enumeration value="Reports"/>
          <xsd:enumeration value="Publicity"/>
        </xsd:restriction>
      </xsd:simpleType>
    </xsd:element>
    <xsd:element name="Securityclassification" ma:index="12" nillable="true" ma:displayName="Security Classification" ma:description="Choice of security classification" ma:format="Dropdown" ma:internalName="Securityclassification">
      <xsd:simpleType>
        <xsd:restriction base="dms:Choice">
          <xsd:enumeration value="Official"/>
          <xsd:enumeration value="Official-Sensitive"/>
          <xsd:enumeration value="Official-Sensitive[COMMERCIAL]"/>
          <xsd:enumeration value="Official-Sensitive[LOCSEN]"/>
          <xsd:enumeration value="Official-Sensitive[PERSONAL]"/>
          <xsd:enumeration value="Secret"/>
          <xsd:enumeration value="Top Secret"/>
        </xsd:restriction>
      </xsd:simpleType>
    </xsd:element>
    <xsd:element name="Handlinginstructions" ma:index="13" nillable="true" ma:displayName="Handling Instructions" ma:description="" ma:internalName="Handlinginstructions">
      <xsd:simpleType>
        <xsd:restriction base="dms:Note">
          <xsd:maxLength value="255"/>
        </xsd:restriction>
      </xsd:simpleType>
    </xsd:element>
    <xsd:element name="Relatedcontent" ma:index="14" nillable="true" ma:displayName="Related Content" ma:description="" ma:internalName="Relatedcontent">
      <xsd:simpleType>
        <xsd:restriction base="dms:Text"/>
      </xsd:simpleType>
    </xsd:element>
    <xsd:element name="Originallocationreference" ma:index="15" nillable="true" ma:displayName="Original Location Reference" ma:default="Formal Learning" ma:description="" ma:internalName="Originallocationreference">
      <xsd:simpleType>
        <xsd:restriction base="dms:Text"/>
      </xsd:simpleType>
    </xsd:element>
    <xsd:element name="OriginalAuthor" ma:index="16" nillable="true" ma:displayName="Original Author" ma:list="UserInfo" ma:SharePointGroup="0" ma:internalName="Original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riginalCreatedDate" ma:index="17" nillable="true" ma:displayName="Original Created Date" ma:default="[today]" ma:format="DateOnly" ma:internalName="OriginalCreatedDate">
      <xsd:simpleType>
        <xsd:restriction base="dms:DateTime"/>
      </xsd:simpleType>
    </xsd:element>
    <xsd:element name="a9dcef333f334debab9d38dc73cb47a7" ma:index="18" nillable="true" ma:taxonomy="true" ma:internalName="a9dcef333f334debab9d38dc73cb47a7" ma:taxonomyFieldName="KewRBGFileplanreference" ma:displayName="File Plan Reference" ma:readOnly="false" ma:default="" ma:fieldId="{a9dcef33-3f33-4deb-ab9d-38dc73cb47a7}" ma:sspId="4874f941-1732-4aa1-804a-4f99632a5909" ma:termSetId="81cf162c-788c-4cf4-84a1-1df2b6eb51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description="" ma:hidden="true" ma:list="{ea2942ce-73db-47b0-a424-13418e3e8ae5}" ma:internalName="TaxCatchAll" ma:showField="CatchAllData" ma:web="16e9021c-a6ea-45a1-9df1-bdb3ad7bb2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description="" ma:hidden="true" ma:list="{ea2942ce-73db-47b0-a424-13418e3e8ae5}" ma:internalName="TaxCatchAllLabel" ma:readOnly="true" ma:showField="CatchAllDataLabel" ma:web="16e9021c-a6ea-45a1-9df1-bdb3ad7bb2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3AFB3F9-A54A-41F9-A7A9-40D1DA4118CB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8D266C1-C1B9-408A-B4C4-4BCA147EAB5D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50f78d0-e5c4-40ba-9879-1115501c63e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56BB72E-D09C-4BE1-B920-FEBB656B50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0f78d0-e5c4-40ba-9879-1115501c6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3195545-09AF-4BE3-A27C-8C77B5CAB1AF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123D013F-57B7-4CAA-A893-7329A86B846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513</Words>
  <Application>Microsoft Office PowerPoint</Application>
  <PresentationFormat>Widescreen</PresentationFormat>
  <Paragraphs>75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KS5 – Life on Land </vt:lpstr>
      <vt:lpstr>Life on land</vt:lpstr>
      <vt:lpstr>Activity 1  Watch and learn</vt:lpstr>
      <vt:lpstr>Activity 2: Life on land card match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challenge</vt:lpstr>
      <vt:lpstr>PowerPoint Presentation</vt:lpstr>
      <vt:lpstr>Useful links</vt:lpstr>
      <vt:lpstr>All done?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KS2 challenge title</dc:title>
  <dc:creator>Kristy Rogers</dc:creator>
  <cp:lastModifiedBy>Bella Millon</cp:lastModifiedBy>
  <cp:revision>77</cp:revision>
  <dcterms:created xsi:type="dcterms:W3CDTF">2020-03-19T11:19:37Z</dcterms:created>
  <dcterms:modified xsi:type="dcterms:W3CDTF">2021-01-28T16:19:05Z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0x0101002ADAC5ABC13B4895A7CAFA92DCA0F6A700840D38A759864E85A73A3BDD238BB33D00E9B03A4DCD984F64937D61C9BDF91031007A9E886CD854524E92328AC40E2734C9</vt:lpwstr>
  </property>
  <property fmtid="{D5CDD505-2E9C-101B-9397-08002B2CF9AE}" pid="3" name="_dlc_DocIdItemGuid">
    <vt:lpwstr>1e32a88c-5b2e-4711-8b3c-5e00088edfe8</vt:lpwstr>
  </property>
  <property fmtid="{D5CDD505-2E9C-101B-9397-08002B2CF9AE}" pid="4" name="KewRBGFileplanreference">
    <vt:lpwstr/>
  </property>
</Properties>
</file>