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sldIdLst>
    <p:sldId id="256" r:id="rId7"/>
    <p:sldId id="257" r:id="rId8"/>
    <p:sldId id="259" r:id="rId9"/>
    <p:sldId id="263" r:id="rId10"/>
    <p:sldId id="264" r:id="rId11"/>
    <p:sldId id="274" r:id="rId12"/>
    <p:sldId id="275" r:id="rId13"/>
    <p:sldId id="267" r:id="rId14"/>
    <p:sldId id="276" r:id="rId15"/>
    <p:sldId id="277" r:id="rId16"/>
    <p:sldId id="260" r:id="rId17"/>
    <p:sldId id="273" r:id="rId18"/>
    <p:sldId id="271"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29"/>
    <p:restoredTop sz="94694"/>
  </p:normalViewPr>
  <p:slideViewPr>
    <p:cSldViewPr snapToGrid="0" snapToObjects="1">
      <p:cViewPr varScale="1">
        <p:scale>
          <a:sx n="67" d="100"/>
          <a:sy n="67" d="100"/>
        </p:scale>
        <p:origin x="8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a Millon" userId="S::b.millon@kew.org::05364a15-a521-42bf-9a74-e25edb635e8c" providerId="AD" clId="Web-{32E2004B-7D6E-779F-D6C8-3C5933964388}"/>
    <pc:docChg chg="modSld">
      <pc:chgData name="Bella Millon" userId="S::b.millon@kew.org::05364a15-a521-42bf-9a74-e25edb635e8c" providerId="AD" clId="Web-{32E2004B-7D6E-779F-D6C8-3C5933964388}" dt="2021-01-12T16:44:25.972" v="2" actId="20577"/>
      <pc:docMkLst>
        <pc:docMk/>
      </pc:docMkLst>
      <pc:sldChg chg="modSp">
        <pc:chgData name="Bella Millon" userId="S::b.millon@kew.org::05364a15-a521-42bf-9a74-e25edb635e8c" providerId="AD" clId="Web-{32E2004B-7D6E-779F-D6C8-3C5933964388}" dt="2021-01-12T16:44:25.972" v="2" actId="20577"/>
        <pc:sldMkLst>
          <pc:docMk/>
          <pc:sldMk cId="2646193974" sldId="257"/>
        </pc:sldMkLst>
        <pc:spChg chg="mod">
          <ac:chgData name="Bella Millon" userId="S::b.millon@kew.org::05364a15-a521-42bf-9a74-e25edb635e8c" providerId="AD" clId="Web-{32E2004B-7D6E-779F-D6C8-3C5933964388}" dt="2021-01-12T16:44:25.972" v="2" actId="20577"/>
          <ac:spMkLst>
            <pc:docMk/>
            <pc:sldMk cId="2646193974" sldId="257"/>
            <ac:spMk id="5" creationId="{C45575CA-A766-3341-8E91-58BDF36A762F}"/>
          </ac:spMkLst>
        </pc:spChg>
      </pc:sldChg>
    </pc:docChg>
  </pc:docChgLst>
  <pc:docChgLst>
    <pc:chgData name="Marina Nenadic" userId="d5d7413a-5b3d-4f80-ac7e-26f4145a288b" providerId="ADAL" clId="{F1D86F77-CA55-4327-9C48-FC65FA4E0868}"/>
    <pc:docChg chg="custSel modSld">
      <pc:chgData name="Marina Nenadic" userId="d5d7413a-5b3d-4f80-ac7e-26f4145a288b" providerId="ADAL" clId="{F1D86F77-CA55-4327-9C48-FC65FA4E0868}" dt="2021-01-28T16:12:21.515" v="15" actId="14100"/>
      <pc:docMkLst>
        <pc:docMk/>
      </pc:docMkLst>
      <pc:sldChg chg="modSp mod">
        <pc:chgData name="Marina Nenadic" userId="d5d7413a-5b3d-4f80-ac7e-26f4145a288b" providerId="ADAL" clId="{F1D86F77-CA55-4327-9C48-FC65FA4E0868}" dt="2021-01-28T16:12:21.515" v="15" actId="14100"/>
        <pc:sldMkLst>
          <pc:docMk/>
          <pc:sldMk cId="3213794282" sldId="256"/>
        </pc:sldMkLst>
        <pc:spChg chg="mod">
          <ac:chgData name="Marina Nenadic" userId="d5d7413a-5b3d-4f80-ac7e-26f4145a288b" providerId="ADAL" clId="{F1D86F77-CA55-4327-9C48-FC65FA4E0868}" dt="2021-01-28T16:12:21.515" v="15" actId="14100"/>
          <ac:spMkLst>
            <pc:docMk/>
            <pc:sldMk cId="3213794282" sldId="256"/>
            <ac:spMk id="2" creationId="{EB25330F-72B9-0048-BD99-518A892943D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E410-0EA2-7B43-B072-A286EA94A6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B09BEE8-C5C7-4E40-B36F-0AA5043D0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18C351-A9BC-8940-B513-7FCA3CAD7424}"/>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AEC1940E-D198-9246-B012-18ADAE71B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F64B-2A4A-BE40-B263-D73145D70DF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75059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418-94B4-5141-AE61-7C178A97B1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53A4AE-CD44-1140-B7E4-DE27DA51C7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EDE016-95BD-DE4A-8F28-F8A2F6F9E431}"/>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28627EC6-0CDD-C144-8FB8-BA0DE2FEA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3589B-8A4B-9143-BAB4-8D8207D6704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86764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F153F-D60C-C34C-9FDC-67F42228B05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21C71-9B05-7343-AACD-CB3B694180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E4A453-AA57-EE49-9414-7C4FD0BAE0D6}"/>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9A7AF0BB-8C46-2444-A93E-84266D6F3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32CA-672C-744B-89F8-98804B012E85}"/>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98397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9B6F-2BB1-C34F-8AFE-B00D1E2ABB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6A8EDF-6544-7440-964C-172503C52D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663DB4-67F1-914F-99AD-18C36BAED0B5}"/>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E88DB994-2B63-B44A-9863-47E5A2E10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DB004-BC17-FC47-9D0E-BD0CC8E17FC8}"/>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35296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479A-0E11-0642-A65F-8395E624621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ECC2E8-C4CC-CE42-BB8F-15F2AB889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FC9733-C229-8E49-BAAB-D5B2DDDD6D28}"/>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61B2C02B-FC11-E249-838A-944D10437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91715-5C13-5F42-B871-D2BFA333E4E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63684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AC62-D826-F14C-B1A6-13CF21AABC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57A975-AE96-CC47-8148-F03220893F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62FC7A-9234-0F42-AB9A-7AEE7192D8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6FA20F-E8B2-AA43-8B38-C0AF634A3480}"/>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6" name="Footer Placeholder 5">
            <a:extLst>
              <a:ext uri="{FF2B5EF4-FFF2-40B4-BE49-F238E27FC236}">
                <a16:creationId xmlns:a16="http://schemas.microsoft.com/office/drawing/2014/main" id="{A82D61CB-743A-D843-BDF0-A4654346E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4B46C-6B24-CC48-AD97-EE61ABA4E5F2}"/>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0250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46B3-A9FE-7B4A-8D1C-FD47C4171AB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B22348-3F68-964C-A761-AA483E03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45B1DF-1D32-334A-8EF4-3C942F31E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7CC680-F9C6-3541-90FD-008677F1A8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353CF4-3172-0943-924E-FB88F348E2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C2A4E95-742B-904C-AECC-BC2779B09A4A}"/>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8" name="Footer Placeholder 7">
            <a:extLst>
              <a:ext uri="{FF2B5EF4-FFF2-40B4-BE49-F238E27FC236}">
                <a16:creationId xmlns:a16="http://schemas.microsoft.com/office/drawing/2014/main" id="{FAE74FC2-0D15-A643-889E-A3A270BAA1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475F6-41F1-D045-997B-4EDBC9CD5709}"/>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22551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9FEB-6436-C24B-A446-D64454331F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4C1F1B8-3443-414B-9F8B-1012BDB9D7D0}"/>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4" name="Footer Placeholder 3">
            <a:extLst>
              <a:ext uri="{FF2B5EF4-FFF2-40B4-BE49-F238E27FC236}">
                <a16:creationId xmlns:a16="http://schemas.microsoft.com/office/drawing/2014/main" id="{E3BFAA6B-100D-B249-BA14-9E5F6208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9E09C-FE75-BC43-8622-BF659E6F3473}"/>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47668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E6925-3581-D846-B90C-FE74B52F65B4}"/>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3" name="Footer Placeholder 2">
            <a:extLst>
              <a:ext uri="{FF2B5EF4-FFF2-40B4-BE49-F238E27FC236}">
                <a16:creationId xmlns:a16="http://schemas.microsoft.com/office/drawing/2014/main" id="{35C0EF5A-BCC4-1D46-B121-67DCBFA63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6DF6F-5D07-AD44-A832-CE622419B9EC}"/>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6838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CF9-A974-A340-AC97-F59D69F36A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479F40-8E50-474C-9F34-9412E34E3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7A9C6C-2227-F341-BE25-F028C89EB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0DB07E-A16C-8D4A-AA54-4A2B0C83B590}"/>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6" name="Footer Placeholder 5">
            <a:extLst>
              <a:ext uri="{FF2B5EF4-FFF2-40B4-BE49-F238E27FC236}">
                <a16:creationId xmlns:a16="http://schemas.microsoft.com/office/drawing/2014/main" id="{80B229BE-ABF7-524E-B2A4-9FDC8A95F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6FF0B-1A57-E34F-9A99-0A978E155480}"/>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42060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5ABB-3BF5-934B-8206-18F5578EDC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684DF8-345B-C640-88AF-99CC365E7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EEA5D-9A2E-634E-BE92-072CD8CFC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D08E04-6BC0-A745-ABD2-7054B0469B5C}"/>
              </a:ext>
            </a:extLst>
          </p:cNvPr>
          <p:cNvSpPr>
            <a:spLocks noGrp="1"/>
          </p:cNvSpPr>
          <p:nvPr>
            <p:ph type="dt" sz="half" idx="10"/>
          </p:nvPr>
        </p:nvSpPr>
        <p:spPr/>
        <p:txBody>
          <a:bodyPr/>
          <a:lstStyle/>
          <a:p>
            <a:fld id="{3F29D095-700A-E34F-94CE-DE130CF93F5C}" type="datetimeFigureOut">
              <a:rPr lang="en-US" smtClean="0"/>
              <a:t>1/28/2021</a:t>
            </a:fld>
            <a:endParaRPr lang="en-US"/>
          </a:p>
        </p:txBody>
      </p:sp>
      <p:sp>
        <p:nvSpPr>
          <p:cNvPr id="6" name="Footer Placeholder 5">
            <a:extLst>
              <a:ext uri="{FF2B5EF4-FFF2-40B4-BE49-F238E27FC236}">
                <a16:creationId xmlns:a16="http://schemas.microsoft.com/office/drawing/2014/main" id="{3D824E0D-7F84-1441-9F9B-6F75AFF5F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1AD18-966D-A241-9CE5-C83C1CD87CBE}"/>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52060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01DE2-D274-A949-BB7F-767BA58D9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D56C19-21D5-2A4D-8FE6-047680CF7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23775B-A5A4-1948-8752-06D6C1BCA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9D095-700A-E34F-94CE-DE130CF93F5C}" type="datetimeFigureOut">
              <a:rPr lang="en-US" smtClean="0"/>
              <a:t>1/28/2021</a:t>
            </a:fld>
            <a:endParaRPr lang="en-US"/>
          </a:p>
        </p:txBody>
      </p:sp>
      <p:sp>
        <p:nvSpPr>
          <p:cNvPr id="5" name="Footer Placeholder 4">
            <a:extLst>
              <a:ext uri="{FF2B5EF4-FFF2-40B4-BE49-F238E27FC236}">
                <a16:creationId xmlns:a16="http://schemas.microsoft.com/office/drawing/2014/main" id="{AD259DF7-67F8-CA4F-AE2D-15E47FC88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B6D1F2-80F1-0541-8B3E-A90E94F8F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C910C-5AAB-794B-B984-EB7738D4C593}" type="slidenum">
              <a:rPr lang="en-US" smtClean="0"/>
              <a:t>‹#›</a:t>
            </a:fld>
            <a:endParaRPr lang="en-US"/>
          </a:p>
        </p:txBody>
      </p:sp>
    </p:spTree>
    <p:extLst>
      <p:ext uri="{BB962C8B-B14F-4D97-AF65-F5344CB8AC3E}">
        <p14:creationId xmlns:p14="http://schemas.microsoft.com/office/powerpoint/2010/main" val="87891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ikihow.com/Prepare-and-Give-a-Speech"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bK9fjDMGo6c" TargetMode="External"/><Relationship Id="rId4" Type="http://schemas.openxmlformats.org/officeDocument/2006/relationships/hyperlink" Target="https://www.un.org/sustainabledevelopment/student-resource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330F-72B9-0048-BD99-518A892943DC}"/>
              </a:ext>
            </a:extLst>
          </p:cNvPr>
          <p:cNvSpPr>
            <a:spLocks noGrp="1"/>
          </p:cNvSpPr>
          <p:nvPr>
            <p:ph type="ctrTitle"/>
          </p:nvPr>
        </p:nvSpPr>
        <p:spPr>
          <a:xfrm>
            <a:off x="1524000" y="1122363"/>
            <a:ext cx="9144000" cy="1239837"/>
          </a:xfrm>
        </p:spPr>
        <p:txBody>
          <a:bodyPr/>
          <a:lstStyle/>
          <a:p>
            <a:r>
              <a:rPr lang="en-US" dirty="0">
                <a:latin typeface="Franklin Gothic Book" panose="020B0503020102020204" pitchFamily="34" charset="0"/>
              </a:rPr>
              <a:t>KS3 – Life on Land</a:t>
            </a:r>
          </a:p>
        </p:txBody>
      </p:sp>
      <p:sp>
        <p:nvSpPr>
          <p:cNvPr id="3" name="Subtitle 2">
            <a:extLst>
              <a:ext uri="{FF2B5EF4-FFF2-40B4-BE49-F238E27FC236}">
                <a16:creationId xmlns:a16="http://schemas.microsoft.com/office/drawing/2014/main" id="{D0920CE4-A0F3-7245-A56C-A88C2226C876}"/>
              </a:ext>
            </a:extLst>
          </p:cNvPr>
          <p:cNvSpPr>
            <a:spLocks noGrp="1"/>
          </p:cNvSpPr>
          <p:nvPr>
            <p:ph type="subTitle" idx="1"/>
          </p:nvPr>
        </p:nvSpPr>
        <p:spPr/>
        <p:txBody>
          <a:bodyPr vert="horz" lIns="91440" tIns="45720" rIns="91440" bIns="45720" rtlCol="0" anchor="t">
            <a:normAutofit/>
          </a:bodyPr>
          <a:lstStyle/>
          <a:p>
            <a:r>
              <a:rPr lang="en-US" dirty="0">
                <a:latin typeface="Franklin Gothic Book" panose="020B0503020102020204" pitchFamily="34" charset="0"/>
              </a:rPr>
              <a:t>Instructions for pupils </a:t>
            </a:r>
          </a:p>
          <a:p>
            <a:endParaRPr lang="en-US" dirty="0">
              <a:latin typeface="Franklin Gothic Book"/>
              <a:ea typeface="+mn-lt"/>
              <a:cs typeface="+mn-lt"/>
            </a:endParaRPr>
          </a:p>
          <a:p>
            <a:r>
              <a:rPr lang="en-US" sz="1800" dirty="0">
                <a:latin typeface="Franklin Gothic Book"/>
                <a:ea typeface="+mn-lt"/>
                <a:cs typeface="+mn-lt"/>
              </a:rPr>
              <a:t>© Board of Trustees of the Royal Botanic Gardens, Kew</a:t>
            </a:r>
          </a:p>
          <a:p>
            <a:endParaRPr lang="en-US" dirty="0">
              <a:latin typeface="Franklin Gothic Book" panose="020B0503020102020204" pitchFamily="34" charset="0"/>
            </a:endParaRPr>
          </a:p>
        </p:txBody>
      </p:sp>
      <p:sp>
        <p:nvSpPr>
          <p:cNvPr id="7" name="Rectangle 6">
            <a:extLst>
              <a:ext uri="{FF2B5EF4-FFF2-40B4-BE49-F238E27FC236}">
                <a16:creationId xmlns:a16="http://schemas.microsoft.com/office/drawing/2014/main" id="{7E6AEC82-7FD9-B640-B4EE-1928C8520186}"/>
              </a:ext>
            </a:extLst>
          </p:cNvPr>
          <p:cNvSpPr/>
          <p:nvPr/>
        </p:nvSpPr>
        <p:spPr>
          <a:xfrm>
            <a:off x="5977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sp>
        <p:nvSpPr>
          <p:cNvPr id="8" name="Rectangle 7">
            <a:extLst>
              <a:ext uri="{FF2B5EF4-FFF2-40B4-BE49-F238E27FC236}">
                <a16:creationId xmlns:a16="http://schemas.microsoft.com/office/drawing/2014/main" id="{8DC84C41-4606-4041-B53A-50D38D5974AD}"/>
              </a:ext>
            </a:extLst>
          </p:cNvPr>
          <p:cNvSpPr/>
          <p:nvPr/>
        </p:nvSpPr>
        <p:spPr>
          <a:xfrm>
            <a:off x="5977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grpSp>
        <p:nvGrpSpPr>
          <p:cNvPr id="4" name="Group 3">
            <a:extLst>
              <a:ext uri="{FF2B5EF4-FFF2-40B4-BE49-F238E27FC236}">
                <a16:creationId xmlns:a16="http://schemas.microsoft.com/office/drawing/2014/main" id="{962BA95F-1CF8-0344-9484-8B2CCB15435A}"/>
              </a:ext>
            </a:extLst>
          </p:cNvPr>
          <p:cNvGrpSpPr/>
          <p:nvPr/>
        </p:nvGrpSpPr>
        <p:grpSpPr>
          <a:xfrm>
            <a:off x="-16566" y="5349875"/>
            <a:ext cx="12208565" cy="1508125"/>
            <a:chOff x="-16566" y="5349875"/>
            <a:chExt cx="12208565" cy="1508125"/>
          </a:xfrm>
        </p:grpSpPr>
        <p:sp>
          <p:nvSpPr>
            <p:cNvPr id="11" name="Rectangle 10">
              <a:extLst>
                <a:ext uri="{FF2B5EF4-FFF2-40B4-BE49-F238E27FC236}">
                  <a16:creationId xmlns:a16="http://schemas.microsoft.com/office/drawing/2014/main" id="{94C73226-BC4C-B742-AF71-DBB8A3F7DE89}"/>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4E4434A-2139-7348-AF6B-6342B5E78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Tree>
    <p:extLst>
      <p:ext uri="{BB962C8B-B14F-4D97-AF65-F5344CB8AC3E}">
        <p14:creationId xmlns:p14="http://schemas.microsoft.com/office/powerpoint/2010/main" val="321379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2482E7F-1B6C-3E46-B682-2DE8DF9ED4D9}"/>
              </a:ext>
            </a:extLst>
          </p:cNvPr>
          <p:cNvGrpSpPr/>
          <p:nvPr/>
        </p:nvGrpSpPr>
        <p:grpSpPr>
          <a:xfrm>
            <a:off x="-16566" y="5349875"/>
            <a:ext cx="12208565" cy="1508125"/>
            <a:chOff x="-16566" y="5349875"/>
            <a:chExt cx="12208565" cy="1508125"/>
          </a:xfrm>
        </p:grpSpPr>
        <p:sp>
          <p:nvSpPr>
            <p:cNvPr id="25" name="Rectangle 24">
              <a:extLst>
                <a:ext uri="{FF2B5EF4-FFF2-40B4-BE49-F238E27FC236}">
                  <a16:creationId xmlns:a16="http://schemas.microsoft.com/office/drawing/2014/main" id="{1763EF7A-9086-4745-8219-1FCE85C20818}"/>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DF60C0E1-B5CA-2549-A945-A8F7B4DB3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grpSp>
        <p:nvGrpSpPr>
          <p:cNvPr id="10" name="Group 9">
            <a:extLst>
              <a:ext uri="{FF2B5EF4-FFF2-40B4-BE49-F238E27FC236}">
                <a16:creationId xmlns:a16="http://schemas.microsoft.com/office/drawing/2014/main" id="{6E05BD98-73ED-0A41-9CE8-EC5E5C34BB78}"/>
              </a:ext>
            </a:extLst>
          </p:cNvPr>
          <p:cNvGrpSpPr/>
          <p:nvPr/>
        </p:nvGrpSpPr>
        <p:grpSpPr>
          <a:xfrm>
            <a:off x="306716" y="1696377"/>
            <a:ext cx="3530418" cy="2160000"/>
            <a:chOff x="75487" y="1685866"/>
            <a:chExt cx="3968335" cy="2376000"/>
          </a:xfrm>
        </p:grpSpPr>
        <p:pic>
          <p:nvPicPr>
            <p:cNvPr id="4" name="Picture 3" descr="Text&#10;&#10;Description automatically generated">
              <a:extLst>
                <a:ext uri="{FF2B5EF4-FFF2-40B4-BE49-F238E27FC236}">
                  <a16:creationId xmlns:a16="http://schemas.microsoft.com/office/drawing/2014/main" id="{09858589-8F45-5241-98F3-3F437365B9F6}"/>
                </a:ext>
              </a:extLst>
            </p:cNvPr>
            <p:cNvPicPr>
              <a:picLocks noChangeAspect="1"/>
            </p:cNvPicPr>
            <p:nvPr/>
          </p:nvPicPr>
          <p:blipFill rotWithShape="1">
            <a:blip r:embed="rId3"/>
            <a:srcRect l="2195" b="2195"/>
            <a:stretch/>
          </p:blipFill>
          <p:spPr>
            <a:xfrm>
              <a:off x="75487" y="1685866"/>
              <a:ext cx="3968335" cy="2376000"/>
            </a:xfrm>
            <a:prstGeom prst="rect">
              <a:avLst/>
            </a:prstGeom>
          </p:spPr>
        </p:pic>
        <p:sp>
          <p:nvSpPr>
            <p:cNvPr id="20" name="Rectangle 19">
              <a:extLst>
                <a:ext uri="{FF2B5EF4-FFF2-40B4-BE49-F238E27FC236}">
                  <a16:creationId xmlns:a16="http://schemas.microsoft.com/office/drawing/2014/main" id="{64AD387A-4A29-3B40-AFB9-ABDC0A6D03AD}"/>
                </a:ext>
              </a:extLst>
            </p:cNvPr>
            <p:cNvSpPr/>
            <p:nvPr/>
          </p:nvSpPr>
          <p:spPr>
            <a:xfrm>
              <a:off x="186343" y="3187144"/>
              <a:ext cx="550152"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G​</a:t>
              </a:r>
            </a:p>
          </p:txBody>
        </p:sp>
      </p:grpSp>
      <p:grpSp>
        <p:nvGrpSpPr>
          <p:cNvPr id="11" name="Group 10">
            <a:extLst>
              <a:ext uri="{FF2B5EF4-FFF2-40B4-BE49-F238E27FC236}">
                <a16:creationId xmlns:a16="http://schemas.microsoft.com/office/drawing/2014/main" id="{1CAF89EF-7677-6E42-A3B8-AA5FF2CCF4D4}"/>
              </a:ext>
            </a:extLst>
          </p:cNvPr>
          <p:cNvGrpSpPr/>
          <p:nvPr/>
        </p:nvGrpSpPr>
        <p:grpSpPr>
          <a:xfrm>
            <a:off x="4341657" y="1696377"/>
            <a:ext cx="3530418" cy="2160000"/>
            <a:chOff x="4110428" y="1685866"/>
            <a:chExt cx="3929290" cy="2376000"/>
          </a:xfrm>
        </p:grpSpPr>
        <p:pic>
          <p:nvPicPr>
            <p:cNvPr id="6" name="Picture 5" descr="Graphical user interface&#10;&#10;Description automatically generated with low confidence">
              <a:extLst>
                <a:ext uri="{FF2B5EF4-FFF2-40B4-BE49-F238E27FC236}">
                  <a16:creationId xmlns:a16="http://schemas.microsoft.com/office/drawing/2014/main" id="{9473DBBB-4E3C-DC4F-8168-9AE8B8E8E0D4}"/>
                </a:ext>
              </a:extLst>
            </p:cNvPr>
            <p:cNvPicPr>
              <a:picLocks noChangeAspect="1"/>
            </p:cNvPicPr>
            <p:nvPr/>
          </p:nvPicPr>
          <p:blipFill rotWithShape="1">
            <a:blip r:embed="rId4"/>
            <a:srcRect l="1100" t="1980" r="1137" b="1229"/>
            <a:stretch/>
          </p:blipFill>
          <p:spPr>
            <a:xfrm>
              <a:off x="4110428" y="1685866"/>
              <a:ext cx="3929290" cy="2376000"/>
            </a:xfrm>
            <a:prstGeom prst="rect">
              <a:avLst/>
            </a:prstGeom>
          </p:spPr>
        </p:pic>
        <p:sp>
          <p:nvSpPr>
            <p:cNvPr id="21" name="Rectangle 20">
              <a:extLst>
                <a:ext uri="{FF2B5EF4-FFF2-40B4-BE49-F238E27FC236}">
                  <a16:creationId xmlns:a16="http://schemas.microsoft.com/office/drawing/2014/main" id="{E9DC2E99-D1A6-124A-B772-DC5BEF644C89}"/>
                </a:ext>
              </a:extLst>
            </p:cNvPr>
            <p:cNvSpPr/>
            <p:nvPr/>
          </p:nvSpPr>
          <p:spPr>
            <a:xfrm>
              <a:off x="4176884" y="3189654"/>
              <a:ext cx="546945"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H</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nvGrpSpPr>
          <p:cNvPr id="23" name="Group 22">
            <a:extLst>
              <a:ext uri="{FF2B5EF4-FFF2-40B4-BE49-F238E27FC236}">
                <a16:creationId xmlns:a16="http://schemas.microsoft.com/office/drawing/2014/main" id="{5DDEF853-4C13-7A43-8985-1F1C616AFB74}"/>
              </a:ext>
            </a:extLst>
          </p:cNvPr>
          <p:cNvGrpSpPr/>
          <p:nvPr/>
        </p:nvGrpSpPr>
        <p:grpSpPr>
          <a:xfrm>
            <a:off x="8352000" y="1696377"/>
            <a:ext cx="3530418" cy="2160000"/>
            <a:chOff x="8120771" y="1685866"/>
            <a:chExt cx="3929289" cy="2376000"/>
          </a:xfrm>
        </p:grpSpPr>
        <p:pic>
          <p:nvPicPr>
            <p:cNvPr id="9" name="Picture 8" descr="Text&#10;&#10;Description automatically generated with medium confidence">
              <a:extLst>
                <a:ext uri="{FF2B5EF4-FFF2-40B4-BE49-F238E27FC236}">
                  <a16:creationId xmlns:a16="http://schemas.microsoft.com/office/drawing/2014/main" id="{204BA8A1-3132-414A-9A63-7807445452B0}"/>
                </a:ext>
              </a:extLst>
            </p:cNvPr>
            <p:cNvPicPr>
              <a:picLocks noChangeAspect="1"/>
            </p:cNvPicPr>
            <p:nvPr/>
          </p:nvPicPr>
          <p:blipFill rotWithShape="1">
            <a:blip r:embed="rId5"/>
            <a:srcRect t="1712" r="984" b="1499"/>
            <a:stretch/>
          </p:blipFill>
          <p:spPr>
            <a:xfrm>
              <a:off x="8120771" y="1685866"/>
              <a:ext cx="3929289" cy="2376000"/>
            </a:xfrm>
            <a:prstGeom prst="rect">
              <a:avLst/>
            </a:prstGeom>
          </p:spPr>
        </p:pic>
        <p:sp>
          <p:nvSpPr>
            <p:cNvPr id="22" name="Rectangle 21">
              <a:extLst>
                <a:ext uri="{FF2B5EF4-FFF2-40B4-BE49-F238E27FC236}">
                  <a16:creationId xmlns:a16="http://schemas.microsoft.com/office/drawing/2014/main" id="{310A74A5-4B3D-284E-BA46-DD8F4D500098}"/>
                </a:ext>
              </a:extLst>
            </p:cNvPr>
            <p:cNvSpPr/>
            <p:nvPr/>
          </p:nvSpPr>
          <p:spPr>
            <a:xfrm>
              <a:off x="8278120" y="3187143"/>
              <a:ext cx="325731"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I</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spTree>
    <p:extLst>
      <p:ext uri="{BB962C8B-B14F-4D97-AF65-F5344CB8AC3E}">
        <p14:creationId xmlns:p14="http://schemas.microsoft.com/office/powerpoint/2010/main" val="425633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F3344E9-CEEB-C540-BF05-DA24761F68D2}"/>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32EF023E-4DC6-1941-B2F0-92BBBC80676A}"/>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288D4A73-7D5B-DF49-9D16-E800FE6D3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12" name="Title 1">
            <a:extLst>
              <a:ext uri="{FF2B5EF4-FFF2-40B4-BE49-F238E27FC236}">
                <a16:creationId xmlns:a16="http://schemas.microsoft.com/office/drawing/2014/main" id="{3A03B30E-9DFF-4164-AF21-5DBC5E9C64E6}"/>
              </a:ext>
            </a:extLst>
          </p:cNvPr>
          <p:cNvSpPr>
            <a:spLocks noGrp="1"/>
          </p:cNvSpPr>
          <p:nvPr>
            <p:ph type="title"/>
          </p:nvPr>
        </p:nvSpPr>
        <p:spPr>
          <a:xfrm>
            <a:off x="4650081" y="77002"/>
            <a:ext cx="4952394" cy="1179931"/>
          </a:xfrm>
        </p:spPr>
        <p:txBody>
          <a:bodyPr/>
          <a:lstStyle/>
          <a:p>
            <a:pPr algn="ctr"/>
            <a:r>
              <a:rPr lang="en-US" b="1" dirty="0">
                <a:latin typeface="Franklin Gothic Book" panose="020B0503020102020204" pitchFamily="34" charset="0"/>
              </a:rPr>
              <a:t>The challenge</a:t>
            </a:r>
          </a:p>
        </p:txBody>
      </p:sp>
      <p:sp>
        <p:nvSpPr>
          <p:cNvPr id="13" name="Content Placeholder 2">
            <a:extLst>
              <a:ext uri="{FF2B5EF4-FFF2-40B4-BE49-F238E27FC236}">
                <a16:creationId xmlns:a16="http://schemas.microsoft.com/office/drawing/2014/main" id="{148834B5-7B19-45E0-B708-5A0A478DC06A}"/>
              </a:ext>
            </a:extLst>
          </p:cNvPr>
          <p:cNvSpPr>
            <a:spLocks noGrp="1"/>
          </p:cNvSpPr>
          <p:nvPr>
            <p:ph idx="1"/>
          </p:nvPr>
        </p:nvSpPr>
        <p:spPr>
          <a:xfrm>
            <a:off x="5401031" y="1269996"/>
            <a:ext cx="6508745" cy="3627437"/>
          </a:xfrm>
        </p:spPr>
        <p:txBody>
          <a:bodyPr>
            <a:noAutofit/>
          </a:bodyPr>
          <a:lstStyle/>
          <a:p>
            <a:pPr marL="0" indent="0">
              <a:lnSpc>
                <a:spcPct val="100000"/>
              </a:lnSpc>
              <a:buNone/>
            </a:pPr>
            <a:r>
              <a:rPr lang="en-GB" sz="2000" dirty="0">
                <a:latin typeface="Franklin Gothic Book" panose="020B0503020102020204" pitchFamily="34" charset="0"/>
              </a:rPr>
              <a:t>Now that you have learned lots about protecting life on land, you’re ready to take on the challenge!</a:t>
            </a:r>
          </a:p>
          <a:p>
            <a:pPr marL="0" indent="0">
              <a:lnSpc>
                <a:spcPct val="100000"/>
              </a:lnSpc>
              <a:buNone/>
            </a:pPr>
            <a:endParaRPr lang="en-GB" sz="2000" dirty="0">
              <a:latin typeface="Franklin Gothic Book" panose="020B0503020102020204" pitchFamily="34" charset="0"/>
            </a:endParaRPr>
          </a:p>
          <a:p>
            <a:pPr marL="0" indent="0">
              <a:buNone/>
            </a:pPr>
            <a:r>
              <a:rPr lang="en-GB" sz="2000" b="1" dirty="0">
                <a:latin typeface="Franklin Gothic Book" panose="020B0503020102020204" pitchFamily="34" charset="0"/>
              </a:rPr>
              <a:t>Design and deliver a presentation outlining your answer to the question:</a:t>
            </a:r>
          </a:p>
          <a:p>
            <a:pPr marL="0" indent="0">
              <a:buNone/>
            </a:pPr>
            <a:r>
              <a:rPr lang="en-GB" sz="2000" b="1" dirty="0">
                <a:latin typeface="Franklin Gothic Book" panose="020B0503020102020204" pitchFamily="34" charset="0"/>
              </a:rPr>
              <a:t>What is the most important thing we can do now to end biodiversity loss?</a:t>
            </a:r>
            <a:endParaRPr lang="en-GB" sz="2000" dirty="0">
              <a:latin typeface="Franklin Gothic Book" panose="020B0503020102020204" pitchFamily="34" charset="0"/>
            </a:endParaRPr>
          </a:p>
          <a:p>
            <a:pPr marL="0" indent="0">
              <a:lnSpc>
                <a:spcPct val="100000"/>
              </a:lnSpc>
              <a:buNone/>
            </a:pPr>
            <a:r>
              <a:rPr lang="en-GB" sz="2000" dirty="0">
                <a:latin typeface="Franklin Gothic Book" panose="020B0503020102020204" pitchFamily="34" charset="0"/>
              </a:rPr>
              <a:t>Make sure someone records you delivering your presentation so you can send it to your teacher!</a:t>
            </a:r>
          </a:p>
          <a:p>
            <a:pPr marL="0" indent="0">
              <a:lnSpc>
                <a:spcPct val="100000"/>
              </a:lnSpc>
              <a:buNone/>
            </a:pPr>
            <a:endParaRPr lang="en-GB" sz="2000" dirty="0">
              <a:latin typeface="Franklin Gothic Book" panose="020B0503020102020204" pitchFamily="34" charset="0"/>
            </a:endParaRPr>
          </a:p>
        </p:txBody>
      </p:sp>
      <p:pic>
        <p:nvPicPr>
          <p:cNvPr id="8" name="Picture 7" descr="A picture containing person, hand&#10;&#10;Description automatically generated">
            <a:extLst>
              <a:ext uri="{FF2B5EF4-FFF2-40B4-BE49-F238E27FC236}">
                <a16:creationId xmlns:a16="http://schemas.microsoft.com/office/drawing/2014/main" id="{BA596EC6-E99E-D043-B10D-14237B8302F5}"/>
              </a:ext>
            </a:extLst>
          </p:cNvPr>
          <p:cNvPicPr>
            <a:picLocks noChangeAspect="1"/>
          </p:cNvPicPr>
          <p:nvPr/>
        </p:nvPicPr>
        <p:blipFill>
          <a:blip r:embed="rId3"/>
          <a:stretch>
            <a:fillRect/>
          </a:stretch>
        </p:blipFill>
        <p:spPr>
          <a:xfrm>
            <a:off x="282224" y="1269996"/>
            <a:ext cx="4836583" cy="3627437"/>
          </a:xfrm>
          <a:prstGeom prst="rect">
            <a:avLst/>
          </a:prstGeom>
        </p:spPr>
      </p:pic>
    </p:spTree>
    <p:extLst>
      <p:ext uri="{BB962C8B-B14F-4D97-AF65-F5344CB8AC3E}">
        <p14:creationId xmlns:p14="http://schemas.microsoft.com/office/powerpoint/2010/main" val="147474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E9E970-5A1B-0F4A-97B6-4E0C2076F471}"/>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7808151B-2EEA-984E-8756-480FA96335BB}"/>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B627BC75-13B5-F24B-BDF6-03AB16B43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14" name="Rectangle 13">
            <a:extLst>
              <a:ext uri="{FF2B5EF4-FFF2-40B4-BE49-F238E27FC236}">
                <a16:creationId xmlns:a16="http://schemas.microsoft.com/office/drawing/2014/main" id="{BDD6804E-FFAD-4704-8968-EBD855A555E1}"/>
              </a:ext>
            </a:extLst>
          </p:cNvPr>
          <p:cNvSpPr/>
          <p:nvPr/>
        </p:nvSpPr>
        <p:spPr>
          <a:xfrm>
            <a:off x="584906" y="431527"/>
            <a:ext cx="5600701" cy="5293757"/>
          </a:xfrm>
          <a:prstGeom prst="rect">
            <a:avLst/>
          </a:prstGeom>
        </p:spPr>
        <p:txBody>
          <a:bodyPr wrap="square">
            <a:spAutoFit/>
          </a:bodyPr>
          <a:lstStyle/>
          <a:p>
            <a:r>
              <a:rPr lang="en-GB" sz="2000" b="1" dirty="0">
                <a:latin typeface="Franklin Gothic Book" panose="020B0503020102020204" pitchFamily="34" charset="0"/>
              </a:rPr>
              <a:t>Top tips</a:t>
            </a:r>
          </a:p>
          <a:p>
            <a:endParaRPr lang="en-GB" sz="2000" b="1" dirty="0">
              <a:latin typeface="Franklin Gothic Book" panose="020B0503020102020204" pitchFamily="34" charset="0"/>
            </a:endParaRPr>
          </a:p>
          <a:p>
            <a:r>
              <a:rPr lang="en-GB" sz="2000" dirty="0">
                <a:latin typeface="Franklin Gothic Book" panose="020B0503020102020204" pitchFamily="34" charset="0"/>
              </a:rPr>
              <a:t>Use the internet to find out about different ways we can achieve this goal – we’ve included some useful links to help</a:t>
            </a:r>
          </a:p>
          <a:p>
            <a:pPr fontAlgn="base"/>
            <a:r>
              <a:rPr lang="en-GB" dirty="0"/>
              <a:t>​</a:t>
            </a:r>
          </a:p>
          <a:p>
            <a:pPr fontAlgn="base"/>
            <a:r>
              <a:rPr lang="en-GB" sz="2000" dirty="0">
                <a:latin typeface="Franklin Gothic Book" panose="020B0503020102020204" pitchFamily="34" charset="0"/>
              </a:rPr>
              <a:t>Make sure your presentation covers these things:​</a:t>
            </a:r>
          </a:p>
          <a:p>
            <a:pPr marL="342900" indent="-342900" fontAlgn="base">
              <a:buFont typeface="Arial" panose="020B0604020202020204" pitchFamily="34" charset="0"/>
              <a:buChar char="•"/>
            </a:pPr>
            <a:r>
              <a:rPr lang="en-GB" sz="2000" dirty="0">
                <a:latin typeface="Franklin Gothic Book" panose="020B0503020102020204" pitchFamily="34" charset="0"/>
              </a:rPr>
              <a:t>Content: it should show a clear understanding of the issues concerned​</a:t>
            </a:r>
          </a:p>
          <a:p>
            <a:pPr marL="342900" indent="-342900" fontAlgn="base">
              <a:buFont typeface="Arial" panose="020B0604020202020204" pitchFamily="34" charset="0"/>
              <a:buChar char="•"/>
            </a:pPr>
            <a:r>
              <a:rPr lang="en-GB" sz="2000" dirty="0">
                <a:latin typeface="Franklin Gothic Book" panose="020B0503020102020204" pitchFamily="34" charset="0"/>
              </a:rPr>
              <a:t>Strategy: excellent structure and timing​</a:t>
            </a:r>
          </a:p>
          <a:p>
            <a:pPr marL="342900" indent="-342900" fontAlgn="base">
              <a:buFont typeface="Arial" panose="020B0604020202020204" pitchFamily="34" charset="0"/>
              <a:buChar char="•"/>
            </a:pPr>
            <a:r>
              <a:rPr lang="en-GB" sz="2000" dirty="0">
                <a:latin typeface="Franklin Gothic Book" panose="020B0503020102020204" pitchFamily="34" charset="0"/>
              </a:rPr>
              <a:t>​​​​​​​Style: the ability to deliver your approach persuasively. Techniques include use of voice (tone), use of gestures (including body language), use of rhetorical techniques and engagement with the audience</a:t>
            </a:r>
          </a:p>
          <a:p>
            <a:endParaRPr lang="en-GB" sz="2000" dirty="0">
              <a:latin typeface="Franklin Gothic Book" panose="020B0503020102020204" pitchFamily="34" charset="0"/>
            </a:endParaRPr>
          </a:p>
          <a:p>
            <a:endParaRPr lang="en-GB" sz="2000" dirty="0">
              <a:latin typeface="Franklin Gothic Book" panose="020B0503020102020204" pitchFamily="34" charset="0"/>
            </a:endParaRPr>
          </a:p>
        </p:txBody>
      </p:sp>
      <p:pic>
        <p:nvPicPr>
          <p:cNvPr id="8" name="Picture 7" descr="A picture containing person, hand&#10;&#10;Description automatically generated">
            <a:extLst>
              <a:ext uri="{FF2B5EF4-FFF2-40B4-BE49-F238E27FC236}">
                <a16:creationId xmlns:a16="http://schemas.microsoft.com/office/drawing/2014/main" id="{B69930F0-0413-DB4C-9DC3-42389711A129}"/>
              </a:ext>
            </a:extLst>
          </p:cNvPr>
          <p:cNvPicPr>
            <a:picLocks noChangeAspect="1"/>
          </p:cNvPicPr>
          <p:nvPr/>
        </p:nvPicPr>
        <p:blipFill>
          <a:blip r:embed="rId3"/>
          <a:stretch>
            <a:fillRect/>
          </a:stretch>
        </p:blipFill>
        <p:spPr>
          <a:xfrm>
            <a:off x="6770511" y="979833"/>
            <a:ext cx="4836583" cy="3627437"/>
          </a:xfrm>
          <a:prstGeom prst="rect">
            <a:avLst/>
          </a:prstGeom>
        </p:spPr>
      </p:pic>
    </p:spTree>
    <p:extLst>
      <p:ext uri="{BB962C8B-B14F-4D97-AF65-F5344CB8AC3E}">
        <p14:creationId xmlns:p14="http://schemas.microsoft.com/office/powerpoint/2010/main" val="2730356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5BD0FF-F1C0-3940-A8FE-907416D0747B}"/>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E9614D88-B68E-E848-8883-1BC771D51A4B}"/>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EEE13B5-78FF-7E40-B33B-14CD914B4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2" name="Title 1">
            <a:extLst>
              <a:ext uri="{FF2B5EF4-FFF2-40B4-BE49-F238E27FC236}">
                <a16:creationId xmlns:a16="http://schemas.microsoft.com/office/drawing/2014/main" id="{A768A95F-DA48-D14D-B4AF-D6C507139AC8}"/>
              </a:ext>
            </a:extLst>
          </p:cNvPr>
          <p:cNvSpPr>
            <a:spLocks noGrp="1"/>
          </p:cNvSpPr>
          <p:nvPr>
            <p:ph type="title"/>
          </p:nvPr>
        </p:nvSpPr>
        <p:spPr>
          <a:xfrm>
            <a:off x="838199" y="420367"/>
            <a:ext cx="10515600" cy="1325563"/>
          </a:xfrm>
        </p:spPr>
        <p:txBody>
          <a:bodyPr/>
          <a:lstStyle/>
          <a:p>
            <a:pPr algn="ctr"/>
            <a:r>
              <a:rPr lang="en-US" b="1" dirty="0">
                <a:latin typeface="Franklin Gothic Book" panose="020B0503020102020204" pitchFamily="34" charset="0"/>
              </a:rPr>
              <a:t>Useful links</a:t>
            </a:r>
          </a:p>
        </p:txBody>
      </p:sp>
      <p:sp>
        <p:nvSpPr>
          <p:cNvPr id="9" name="Content Placeholder 2">
            <a:extLst>
              <a:ext uri="{FF2B5EF4-FFF2-40B4-BE49-F238E27FC236}">
                <a16:creationId xmlns:a16="http://schemas.microsoft.com/office/drawing/2014/main" id="{4465CD5E-FCF3-4A93-B80A-4598757EB241}"/>
              </a:ext>
            </a:extLst>
          </p:cNvPr>
          <p:cNvSpPr txBox="1">
            <a:spLocks/>
          </p:cNvSpPr>
          <p:nvPr/>
        </p:nvSpPr>
        <p:spPr>
          <a:xfrm>
            <a:off x="419377" y="1424954"/>
            <a:ext cx="11353243" cy="5012679"/>
          </a:xfrm>
          <a:prstGeom prst="rect">
            <a:avLst/>
          </a:prstGeom>
          <a:ln w="28575">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200" b="1" dirty="0">
              <a:latin typeface="Franklin Gothic Book" panose="020B0503020102020204" pitchFamily="34" charset="0"/>
            </a:endParaRPr>
          </a:p>
          <a:p>
            <a:pPr algn="ctr">
              <a:buNone/>
            </a:pPr>
            <a:r>
              <a:rPr lang="en-GB" sz="2000" dirty="0">
                <a:latin typeface="Franklin Gothic Book" panose="020B0503020102020204" pitchFamily="34" charset="0"/>
                <a:ea typeface="+mn-lt"/>
                <a:cs typeface="+mn-lt"/>
              </a:rPr>
              <a:t>How to write and give a speech</a:t>
            </a:r>
            <a:endParaRPr lang="en-GB" sz="2000" dirty="0">
              <a:latin typeface="Franklin Gothic Book" panose="020B0503020102020204" pitchFamily="34" charset="0"/>
              <a:cs typeface="Calibri" panose="020F0502020204030204"/>
            </a:endParaRPr>
          </a:p>
          <a:p>
            <a:pPr algn="ctr">
              <a:buNone/>
            </a:pPr>
            <a:r>
              <a:rPr lang="en-GB" sz="2000" dirty="0">
                <a:latin typeface="Franklin Gothic Book" panose="020B0503020102020204" pitchFamily="34" charset="0"/>
                <a:ea typeface="+mn-lt"/>
                <a:cs typeface="+mn-lt"/>
                <a:hlinkClick r:id="rId3"/>
              </a:rPr>
              <a:t>https://www.wikihow.com/Prepare-and-Give-a-Speech</a:t>
            </a:r>
            <a:endParaRPr lang="en-GB" sz="2000" dirty="0">
              <a:latin typeface="Franklin Gothic Book" panose="020B0503020102020204" pitchFamily="34" charset="0"/>
              <a:ea typeface="+mn-lt"/>
              <a:cs typeface="+mn-lt"/>
            </a:endParaRPr>
          </a:p>
          <a:p>
            <a:pPr algn="ctr">
              <a:buNone/>
            </a:pPr>
            <a:endParaRPr lang="en-GB" sz="2000" dirty="0">
              <a:latin typeface="Franklin Gothic Book" panose="020B0503020102020204" pitchFamily="34" charset="0"/>
              <a:ea typeface="+mn-lt"/>
              <a:cs typeface="+mn-lt"/>
            </a:endParaRPr>
          </a:p>
          <a:p>
            <a:pPr algn="ctr">
              <a:buNone/>
            </a:pPr>
            <a:r>
              <a:rPr lang="en-GB" sz="2000" dirty="0">
                <a:latin typeface="Franklin Gothic Book" panose="020B0503020102020204" pitchFamily="34" charset="0"/>
                <a:ea typeface="+mn-lt"/>
                <a:cs typeface="+mn-lt"/>
              </a:rPr>
              <a:t>UN Sustainable Development Goals student resources</a:t>
            </a:r>
          </a:p>
          <a:p>
            <a:pPr algn="ctr">
              <a:buNone/>
            </a:pPr>
            <a:r>
              <a:rPr lang="en-GB" sz="2000" dirty="0">
                <a:latin typeface="Franklin Gothic Book" panose="020B0503020102020204" pitchFamily="34" charset="0"/>
                <a:ea typeface="+mn-lt"/>
                <a:cs typeface="+mn-lt"/>
                <a:hlinkClick r:id="rId4"/>
              </a:rPr>
              <a:t>https://www.un.org/sustainabledevelopment/student-resources/</a:t>
            </a:r>
            <a:endParaRPr lang="en-GB" sz="2000" dirty="0">
              <a:latin typeface="Franklin Gothic Book" panose="020B0503020102020204" pitchFamily="34" charset="0"/>
              <a:ea typeface="+mn-lt"/>
              <a:cs typeface="+mn-lt"/>
            </a:endParaRPr>
          </a:p>
          <a:p>
            <a:pPr algn="ctr">
              <a:buNone/>
            </a:pPr>
            <a:endParaRPr lang="en-GB" sz="2000" dirty="0">
              <a:latin typeface="Franklin Gothic Book" panose="020B0503020102020204" pitchFamily="34" charset="0"/>
              <a:ea typeface="+mn-lt"/>
              <a:cs typeface="+mn-lt"/>
            </a:endParaRPr>
          </a:p>
          <a:p>
            <a:pPr algn="ctr">
              <a:buNone/>
            </a:pPr>
            <a:r>
              <a:rPr lang="en-GB" sz="2000" dirty="0">
                <a:latin typeface="Franklin Gothic Book" panose="020B0503020102020204" pitchFamily="34" charset="0"/>
                <a:ea typeface="+mn-lt"/>
                <a:cs typeface="+mn-lt"/>
              </a:rPr>
              <a:t>Kew biodiversity video</a:t>
            </a:r>
          </a:p>
          <a:p>
            <a:pPr algn="ctr">
              <a:buNone/>
            </a:pPr>
            <a:r>
              <a:rPr lang="en-GB" sz="2000" dirty="0">
                <a:latin typeface="Franklin Gothic Book" panose="020B0503020102020204" pitchFamily="34" charset="0"/>
                <a:ea typeface="+mn-lt"/>
                <a:cs typeface="+mn-lt"/>
                <a:hlinkClick r:id="rId5"/>
              </a:rPr>
              <a:t>https://www.youtube.com/watch?v=bK9fjDMGo6c</a:t>
            </a:r>
            <a:endParaRPr lang="en-GB" sz="2000" dirty="0">
              <a:latin typeface="Franklin Gothic Book" panose="020B0503020102020204" pitchFamily="34" charset="0"/>
              <a:ea typeface="+mn-lt"/>
              <a:cs typeface="+mn-lt"/>
            </a:endParaRPr>
          </a:p>
          <a:p>
            <a:pPr algn="ctr">
              <a:buNone/>
            </a:pPr>
            <a:endParaRPr lang="en-GB" sz="2200" dirty="0">
              <a:latin typeface="Franklin Gothic Book" panose="020B0503020102020204" pitchFamily="34" charset="0"/>
              <a:ea typeface="+mn-lt"/>
              <a:cs typeface="+mn-lt"/>
            </a:endParaRPr>
          </a:p>
          <a:p>
            <a:pPr algn="ctr">
              <a:buNone/>
            </a:pPr>
            <a:endParaRPr lang="en-GB" sz="2200" dirty="0">
              <a:latin typeface="Franklin Gothic Book" panose="020B0503020102020204" pitchFamily="34" charset="0"/>
              <a:ea typeface="+mn-lt"/>
              <a:cs typeface="+mn-lt"/>
            </a:endParaRPr>
          </a:p>
          <a:p>
            <a:pPr algn="ctr">
              <a:buNone/>
            </a:pPr>
            <a:r>
              <a:rPr lang="en-GB" sz="2200" dirty="0">
                <a:latin typeface="Franklin Gothic Book" panose="020B0503020102020204" pitchFamily="34" charset="0"/>
                <a:ea typeface="+mn-lt"/>
                <a:cs typeface="+mn-lt"/>
              </a:rPr>
              <a:t> </a:t>
            </a:r>
            <a:endParaRPr lang="en-GB" sz="2200" dirty="0">
              <a:latin typeface="Franklin Gothic Book" panose="020B0503020102020204" pitchFamily="34" charset="0"/>
              <a:cs typeface="Calibri"/>
            </a:endParaRPr>
          </a:p>
          <a:p>
            <a:pPr marL="0" indent="0" algn="ctr">
              <a:buNone/>
            </a:pPr>
            <a:endParaRPr lang="en-GB" sz="2200" b="1" dirty="0">
              <a:latin typeface="Franklin Gothic Book" panose="020B0503020102020204" pitchFamily="34" charset="0"/>
            </a:endParaRPr>
          </a:p>
          <a:p>
            <a:endParaRPr lang="en-GB" sz="2200" dirty="0">
              <a:latin typeface="Franklin Gothic Book" panose="020B0503020102020204" pitchFamily="34" charset="0"/>
            </a:endParaRPr>
          </a:p>
          <a:p>
            <a:pPr marL="0" indent="0">
              <a:buNone/>
            </a:pPr>
            <a:endParaRPr lang="en-GB" sz="2400" dirty="0">
              <a:latin typeface="Franklin Gothic Book" panose="020B0503020102020204" pitchFamily="34" charset="0"/>
            </a:endParaRPr>
          </a:p>
        </p:txBody>
      </p:sp>
    </p:spTree>
    <p:extLst>
      <p:ext uri="{BB962C8B-B14F-4D97-AF65-F5344CB8AC3E}">
        <p14:creationId xmlns:p14="http://schemas.microsoft.com/office/powerpoint/2010/main" val="306174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C2C545-E3BE-7A44-B959-967D024339E6}"/>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7AD45445-BE11-A04E-B1F8-A09F1C9854EF}"/>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050B8A31-B70D-4C43-9949-FEA06A1A2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2" name="Title 1">
            <a:extLst>
              <a:ext uri="{FF2B5EF4-FFF2-40B4-BE49-F238E27FC236}">
                <a16:creationId xmlns:a16="http://schemas.microsoft.com/office/drawing/2014/main" id="{913ABAE2-6794-694A-9F06-8255220AD121}"/>
              </a:ext>
            </a:extLst>
          </p:cNvPr>
          <p:cNvSpPr>
            <a:spLocks noGrp="1"/>
          </p:cNvSpPr>
          <p:nvPr>
            <p:ph type="title"/>
          </p:nvPr>
        </p:nvSpPr>
        <p:spPr>
          <a:xfrm>
            <a:off x="838200" y="400393"/>
            <a:ext cx="10515600" cy="1325563"/>
          </a:xfrm>
        </p:spPr>
        <p:txBody>
          <a:bodyPr/>
          <a:lstStyle/>
          <a:p>
            <a:pPr algn="ctr"/>
            <a:r>
              <a:rPr lang="en-US" b="1" dirty="0">
                <a:latin typeface="Franklin Gothic Book" panose="020B0503020102020204" pitchFamily="34" charset="0"/>
              </a:rPr>
              <a:t>All done?</a:t>
            </a:r>
          </a:p>
        </p:txBody>
      </p:sp>
      <p:sp>
        <p:nvSpPr>
          <p:cNvPr id="8" name="Content Placeholder 2">
            <a:extLst>
              <a:ext uri="{FF2B5EF4-FFF2-40B4-BE49-F238E27FC236}">
                <a16:creationId xmlns:a16="http://schemas.microsoft.com/office/drawing/2014/main" id="{F8E42341-A58D-47A8-8E16-59AD80F9DEF4}"/>
              </a:ext>
            </a:extLst>
          </p:cNvPr>
          <p:cNvSpPr>
            <a:spLocks noGrp="1"/>
          </p:cNvSpPr>
          <p:nvPr>
            <p:ph idx="1"/>
          </p:nvPr>
        </p:nvSpPr>
        <p:spPr>
          <a:xfrm>
            <a:off x="838200" y="2113910"/>
            <a:ext cx="10515600" cy="2668297"/>
          </a:xfrm>
        </p:spPr>
        <p:txBody>
          <a:bodyPr>
            <a:normAutofit/>
          </a:bodyPr>
          <a:lstStyle/>
          <a:p>
            <a:pPr marL="0" indent="0">
              <a:buNone/>
            </a:pPr>
            <a:r>
              <a:rPr lang="en-US" sz="2200" dirty="0">
                <a:latin typeface="Franklin Gothic Book" panose="020B0503020102020204" pitchFamily="34" charset="0"/>
              </a:rPr>
              <a:t>Well done for completing the challenge!</a:t>
            </a:r>
          </a:p>
          <a:p>
            <a:pPr marL="0" indent="0">
              <a:buNone/>
            </a:pPr>
            <a:endParaRPr lang="en-US" sz="2200" dirty="0">
              <a:latin typeface="Franklin Gothic Book" panose="020B0503020102020204" pitchFamily="34" charset="0"/>
            </a:endParaRPr>
          </a:p>
          <a:p>
            <a:pPr marL="0" indent="0">
              <a:buNone/>
            </a:pPr>
            <a:r>
              <a:rPr lang="en-US" sz="2200" dirty="0">
                <a:latin typeface="Franklin Gothic Book" panose="020B0503020102020204" pitchFamily="34" charset="0"/>
              </a:rPr>
              <a:t>We hope you enjoyed helping to raise awareness of the life on land issue.</a:t>
            </a:r>
          </a:p>
          <a:p>
            <a:pPr marL="0" indent="0">
              <a:buNone/>
            </a:pPr>
            <a:endParaRPr lang="en-US" sz="2200" dirty="0">
              <a:latin typeface="Franklin Gothic Book" panose="020B0503020102020204" pitchFamily="34" charset="0"/>
            </a:endParaRPr>
          </a:p>
          <a:p>
            <a:pPr marL="0" indent="0">
              <a:buNone/>
            </a:pPr>
            <a:r>
              <a:rPr lang="en-US" sz="2200" dirty="0">
                <a:latin typeface="Franklin Gothic Book" panose="020B0503020102020204" pitchFamily="34" charset="0"/>
              </a:rPr>
              <a:t>Contact your teacher to let them know you are ready to submit your work to them. </a:t>
            </a:r>
          </a:p>
          <a:p>
            <a:pPr marL="0" indent="0">
              <a:buNone/>
            </a:pP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68255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8FD557-67CF-1945-A3C5-B443200B2B16}"/>
              </a:ext>
            </a:extLst>
          </p:cNvPr>
          <p:cNvGrpSpPr/>
          <p:nvPr/>
        </p:nvGrpSpPr>
        <p:grpSpPr>
          <a:xfrm>
            <a:off x="-16566" y="5349875"/>
            <a:ext cx="12208565" cy="1508125"/>
            <a:chOff x="-16566" y="5349875"/>
            <a:chExt cx="12208565" cy="1508125"/>
          </a:xfrm>
        </p:grpSpPr>
        <p:sp>
          <p:nvSpPr>
            <p:cNvPr id="11" name="Rectangle 10">
              <a:extLst>
                <a:ext uri="{FF2B5EF4-FFF2-40B4-BE49-F238E27FC236}">
                  <a16:creationId xmlns:a16="http://schemas.microsoft.com/office/drawing/2014/main" id="{04047709-6207-D04F-A01E-66C3884D4B7F}"/>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41FEEA2-25A0-BD4B-9BCD-2627C934B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8" name="Title 1">
            <a:extLst>
              <a:ext uri="{FF2B5EF4-FFF2-40B4-BE49-F238E27FC236}">
                <a16:creationId xmlns:a16="http://schemas.microsoft.com/office/drawing/2014/main" id="{318CA14D-7017-497D-8E2A-50B948973B1E}"/>
              </a:ext>
            </a:extLst>
          </p:cNvPr>
          <p:cNvSpPr>
            <a:spLocks noGrp="1"/>
          </p:cNvSpPr>
          <p:nvPr>
            <p:ph type="title"/>
          </p:nvPr>
        </p:nvSpPr>
        <p:spPr>
          <a:xfrm>
            <a:off x="838200" y="111588"/>
            <a:ext cx="10515600" cy="1325563"/>
          </a:xfrm>
        </p:spPr>
        <p:txBody>
          <a:bodyPr/>
          <a:lstStyle/>
          <a:p>
            <a:pPr algn="ctr"/>
            <a:r>
              <a:rPr lang="en-US" dirty="0">
                <a:latin typeface="Franklin Gothic Book" panose="020B0503020102020204" pitchFamily="34" charset="0"/>
              </a:rPr>
              <a:t>Life on land</a:t>
            </a:r>
          </a:p>
        </p:txBody>
      </p:sp>
      <p:grpSp>
        <p:nvGrpSpPr>
          <p:cNvPr id="2" name="Group 1">
            <a:extLst>
              <a:ext uri="{FF2B5EF4-FFF2-40B4-BE49-F238E27FC236}">
                <a16:creationId xmlns:a16="http://schemas.microsoft.com/office/drawing/2014/main" id="{6B894B1B-4DB5-BA44-B2CE-DF1C4E199E3A}"/>
              </a:ext>
            </a:extLst>
          </p:cNvPr>
          <p:cNvGrpSpPr/>
          <p:nvPr/>
        </p:nvGrpSpPr>
        <p:grpSpPr>
          <a:xfrm>
            <a:off x="898716" y="1256466"/>
            <a:ext cx="10394568" cy="3878386"/>
            <a:chOff x="898716" y="1615282"/>
            <a:chExt cx="10394568" cy="3878386"/>
          </a:xfrm>
        </p:grpSpPr>
        <p:sp>
          <p:nvSpPr>
            <p:cNvPr id="5" name="TextBox 4">
              <a:extLst>
                <a:ext uri="{FF2B5EF4-FFF2-40B4-BE49-F238E27FC236}">
                  <a16:creationId xmlns:a16="http://schemas.microsoft.com/office/drawing/2014/main" id="{C45575CA-A766-3341-8E91-58BDF36A762F}"/>
                </a:ext>
              </a:extLst>
            </p:cNvPr>
            <p:cNvSpPr txBox="1"/>
            <p:nvPr/>
          </p:nvSpPr>
          <p:spPr>
            <a:xfrm>
              <a:off x="898716" y="1641331"/>
              <a:ext cx="4659269" cy="3852337"/>
            </a:xfrm>
            <a:prstGeom prst="rect">
              <a:avLst/>
            </a:prstGeom>
            <a:noFill/>
          </p:spPr>
          <p:txBody>
            <a:bodyPr wrap="square" lIns="91440" tIns="45720" rIns="91440" bIns="45720" rtlCol="0" anchor="t">
              <a:spAutoFit/>
            </a:bodyPr>
            <a:lstStyle/>
            <a:p>
              <a:pPr lvl="0">
                <a:lnSpc>
                  <a:spcPct val="90000"/>
                </a:lnSpc>
                <a:spcBef>
                  <a:spcPts val="1000"/>
                </a:spcBef>
              </a:pPr>
              <a:r>
                <a:rPr lang="en-GB" sz="2000" dirty="0">
                  <a:solidFill>
                    <a:prstClr val="black"/>
                  </a:solidFill>
                  <a:latin typeface="Franklin Gothic Book" panose="020B0503020102020204" pitchFamily="34" charset="0"/>
                </a:rPr>
                <a:t>In 2015 world leaders met to agree on goals to make the world a better place for everyone, now and in the future. They want this to happen in the next 10 years. One of these goals is called LIFE ON LAND. This goal is to protect habitats and stop plants and animals from becoming extinct.</a:t>
              </a:r>
            </a:p>
            <a:p>
              <a:pPr>
                <a:lnSpc>
                  <a:spcPct val="90000"/>
                </a:lnSpc>
                <a:spcBef>
                  <a:spcPts val="1000"/>
                </a:spcBef>
              </a:pPr>
              <a:r>
                <a:rPr lang="en-GB" sz="2000" dirty="0">
                  <a:latin typeface="Franklin Gothic Book"/>
                </a:rPr>
                <a:t>Can you take on the challenge of answering the question: </a:t>
              </a:r>
              <a:r>
                <a:rPr lang="en-GB" sz="2000" b="1" dirty="0">
                  <a:latin typeface="Franklin Gothic Book"/>
                  <a:ea typeface="+mn-lt"/>
                  <a:cs typeface="+mn-lt"/>
                </a:rPr>
                <a:t>What is the most important thing we can do now to end biodiversity loss?</a:t>
              </a:r>
              <a:endParaRPr lang="en-GB" sz="2000" dirty="0">
                <a:latin typeface="Franklin Gothic Book"/>
                <a:ea typeface="+mn-lt"/>
                <a:cs typeface="+mn-lt"/>
              </a:endParaRPr>
            </a:p>
            <a:p>
              <a:endParaRPr lang="en-GB" sz="2000" dirty="0">
                <a:latin typeface="Franklin Gothic Book" panose="020B0503020102020204" pitchFamily="34" charset="0"/>
              </a:endParaRPr>
            </a:p>
          </p:txBody>
        </p:sp>
        <p:pic>
          <p:nvPicPr>
            <p:cNvPr id="9" name="Picture 8" descr="A picture containing person, hand&#10;&#10;Description automatically generated">
              <a:extLst>
                <a:ext uri="{FF2B5EF4-FFF2-40B4-BE49-F238E27FC236}">
                  <a16:creationId xmlns:a16="http://schemas.microsoft.com/office/drawing/2014/main" id="{C702EA0D-EB57-824D-AE22-4601C7FAE713}"/>
                </a:ext>
              </a:extLst>
            </p:cNvPr>
            <p:cNvPicPr>
              <a:picLocks noChangeAspect="1"/>
            </p:cNvPicPr>
            <p:nvPr/>
          </p:nvPicPr>
          <p:blipFill>
            <a:blip r:embed="rId3"/>
            <a:stretch>
              <a:fillRect/>
            </a:stretch>
          </p:blipFill>
          <p:spPr>
            <a:xfrm>
              <a:off x="6456701" y="1615282"/>
              <a:ext cx="4836583" cy="3627437"/>
            </a:xfrm>
            <a:prstGeom prst="rect">
              <a:avLst/>
            </a:prstGeom>
          </p:spPr>
        </p:pic>
      </p:grpSp>
    </p:spTree>
    <p:extLst>
      <p:ext uri="{BB962C8B-B14F-4D97-AF65-F5344CB8AC3E}">
        <p14:creationId xmlns:p14="http://schemas.microsoft.com/office/powerpoint/2010/main" val="264619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8AA3116-5425-F342-A0A7-96DAE9FAE99A}"/>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64DDAFB2-B75A-4342-AD6A-9E74AE16343B}"/>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A9F5A500-A7F0-3143-9868-5D5C59778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pic>
        <p:nvPicPr>
          <p:cNvPr id="2" name="KS2_KS3_Kew_the_Question_Life_on_land.mp4" descr="KS2_KS3_Kew_the_Question_Life_on_land.mp4">
            <a:hlinkClick r:id="" action="ppaction://media"/>
            <a:extLst>
              <a:ext uri="{FF2B5EF4-FFF2-40B4-BE49-F238E27FC236}">
                <a16:creationId xmlns:a16="http://schemas.microsoft.com/office/drawing/2014/main" id="{3649333C-FA1D-D749-95CD-CEF73BF58A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5099" y="995096"/>
            <a:ext cx="7115294" cy="4002353"/>
          </a:xfrm>
          <a:prstGeom prst="rect">
            <a:avLst/>
          </a:prstGeom>
        </p:spPr>
      </p:pic>
      <p:sp>
        <p:nvSpPr>
          <p:cNvPr id="11" name="Title 1">
            <a:extLst>
              <a:ext uri="{FF2B5EF4-FFF2-40B4-BE49-F238E27FC236}">
                <a16:creationId xmlns:a16="http://schemas.microsoft.com/office/drawing/2014/main" id="{E8EFC383-CACA-472C-9224-6447E5E7AF5F}"/>
              </a:ext>
            </a:extLst>
          </p:cNvPr>
          <p:cNvSpPr>
            <a:spLocks noGrp="1"/>
          </p:cNvSpPr>
          <p:nvPr>
            <p:ph type="title"/>
          </p:nvPr>
        </p:nvSpPr>
        <p:spPr>
          <a:xfrm>
            <a:off x="293718" y="220338"/>
            <a:ext cx="3495614" cy="1088836"/>
          </a:xfrm>
        </p:spPr>
        <p:txBody>
          <a:bodyPr>
            <a:normAutofit/>
          </a:bodyPr>
          <a:lstStyle/>
          <a:p>
            <a:pPr algn="ctr"/>
            <a:r>
              <a:rPr lang="en-US" sz="3600" dirty="0">
                <a:latin typeface="Franklin Gothic Book" panose="020B0503020102020204" pitchFamily="34" charset="0"/>
              </a:rPr>
              <a:t>Activity 1 </a:t>
            </a:r>
            <a:br>
              <a:rPr lang="en-US" sz="3600" b="1" dirty="0">
                <a:latin typeface="Franklin Gothic Book" panose="020B0503020102020204" pitchFamily="34" charset="0"/>
              </a:rPr>
            </a:br>
            <a:r>
              <a:rPr lang="en-US" sz="3600" b="1" dirty="0">
                <a:latin typeface="Franklin Gothic Book" panose="020B0503020102020204" pitchFamily="34" charset="0"/>
              </a:rPr>
              <a:t>Watch and learn</a:t>
            </a:r>
          </a:p>
        </p:txBody>
      </p:sp>
      <p:sp>
        <p:nvSpPr>
          <p:cNvPr id="12" name="Content Placeholder 2">
            <a:extLst>
              <a:ext uri="{FF2B5EF4-FFF2-40B4-BE49-F238E27FC236}">
                <a16:creationId xmlns:a16="http://schemas.microsoft.com/office/drawing/2014/main" id="{EEEACD78-A412-4B7A-9C9E-B192A95E4FE4}"/>
              </a:ext>
            </a:extLst>
          </p:cNvPr>
          <p:cNvSpPr>
            <a:spLocks noGrp="1"/>
          </p:cNvSpPr>
          <p:nvPr>
            <p:ph idx="1"/>
          </p:nvPr>
        </p:nvSpPr>
        <p:spPr>
          <a:xfrm>
            <a:off x="367773" y="1446773"/>
            <a:ext cx="3421559" cy="3609975"/>
          </a:xfrm>
        </p:spPr>
        <p:txBody>
          <a:bodyPr>
            <a:normAutofit fontScale="92500" lnSpcReduction="10000"/>
          </a:bodyPr>
          <a:lstStyle/>
          <a:p>
            <a:pPr marL="0" indent="0" algn="ctr">
              <a:buNone/>
            </a:pPr>
            <a:r>
              <a:rPr lang="en-GB" dirty="0">
                <a:latin typeface="Franklin Gothic Book" panose="020B0503020102020204" pitchFamily="34" charset="0"/>
              </a:rPr>
              <a:t>Did you know that up to one million plant and animal species are in danger of extinction because of human activities?</a:t>
            </a:r>
          </a:p>
          <a:p>
            <a:pPr marL="0" indent="0" algn="ctr">
              <a:buNone/>
            </a:pPr>
            <a:endParaRPr lang="en-US" dirty="0">
              <a:latin typeface="Franklin Gothic Book" panose="020B0503020102020204" pitchFamily="34" charset="0"/>
            </a:endParaRPr>
          </a:p>
          <a:p>
            <a:pPr marL="0" indent="0" algn="ctr">
              <a:buNone/>
            </a:pPr>
            <a:r>
              <a:rPr lang="en-US" dirty="0">
                <a:latin typeface="Franklin Gothic Book" panose="020B0503020102020204" pitchFamily="34" charset="0"/>
              </a:rPr>
              <a:t>Watch the video to learn more and test your knowledge.</a:t>
            </a:r>
          </a:p>
          <a:p>
            <a:pPr marL="0" indent="0">
              <a:buNone/>
            </a:pPr>
            <a:endParaRPr lang="en-US" u="sng" dirty="0">
              <a:latin typeface="Franklin Gothic Book" panose="020B0503020102020204" pitchFamily="34" charset="0"/>
            </a:endParaRPr>
          </a:p>
        </p:txBody>
      </p:sp>
    </p:spTree>
    <p:extLst>
      <p:ext uri="{BB962C8B-B14F-4D97-AF65-F5344CB8AC3E}">
        <p14:creationId xmlns:p14="http://schemas.microsoft.com/office/powerpoint/2010/main" val="58237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0BFE53-67EC-AF4C-8314-68D843335C61}"/>
              </a:ext>
            </a:extLst>
          </p:cNvPr>
          <p:cNvGrpSpPr/>
          <p:nvPr/>
        </p:nvGrpSpPr>
        <p:grpSpPr>
          <a:xfrm>
            <a:off x="-16566" y="5349875"/>
            <a:ext cx="12208565" cy="1508125"/>
            <a:chOff x="-16566" y="5349875"/>
            <a:chExt cx="12208565" cy="1508125"/>
          </a:xfrm>
        </p:grpSpPr>
        <p:sp>
          <p:nvSpPr>
            <p:cNvPr id="10" name="Rectangle 9">
              <a:extLst>
                <a:ext uri="{FF2B5EF4-FFF2-40B4-BE49-F238E27FC236}">
                  <a16:creationId xmlns:a16="http://schemas.microsoft.com/office/drawing/2014/main" id="{2C9D96E8-3F3B-474C-A8CF-97C073B890A5}"/>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5628DEB0-AC8E-9545-A41D-558F6C684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
        <p:nvSpPr>
          <p:cNvPr id="8" name="Content Placeholder 2">
            <a:extLst>
              <a:ext uri="{FF2B5EF4-FFF2-40B4-BE49-F238E27FC236}">
                <a16:creationId xmlns:a16="http://schemas.microsoft.com/office/drawing/2014/main" id="{E13F52FF-378B-4C86-8845-C1DE77D2CEDC}"/>
              </a:ext>
            </a:extLst>
          </p:cNvPr>
          <p:cNvSpPr>
            <a:spLocks noGrp="1"/>
          </p:cNvSpPr>
          <p:nvPr>
            <p:ph idx="1"/>
          </p:nvPr>
        </p:nvSpPr>
        <p:spPr>
          <a:xfrm>
            <a:off x="749022" y="1742051"/>
            <a:ext cx="10515600" cy="3625753"/>
          </a:xfrm>
        </p:spPr>
        <p:txBody>
          <a:bodyPr>
            <a:normAutofit/>
          </a:bodyPr>
          <a:lstStyle/>
          <a:p>
            <a:pPr marL="0" indent="0">
              <a:buNone/>
            </a:pPr>
            <a:r>
              <a:rPr lang="en-US" sz="2200" dirty="0">
                <a:latin typeface="Franklin Gothic Book" panose="020B0503020102020204" pitchFamily="34" charset="0"/>
              </a:rPr>
              <a:t>You will need a piece of paper and a pen or pencil to take part in this activity </a:t>
            </a:r>
          </a:p>
          <a:p>
            <a:pPr marL="0" indent="0">
              <a:buNone/>
            </a:pPr>
            <a:endParaRPr lang="en-US" sz="2200" dirty="0">
              <a:latin typeface="Franklin Gothic Book" panose="020B0503020102020204" pitchFamily="34" charset="0"/>
            </a:endParaRPr>
          </a:p>
          <a:p>
            <a:pPr marL="0" indent="0">
              <a:buNone/>
            </a:pPr>
            <a:r>
              <a:rPr lang="en-US" sz="2200" dirty="0">
                <a:latin typeface="Franklin Gothic Book" panose="020B0503020102020204" pitchFamily="34" charset="0"/>
              </a:rPr>
              <a:t>Look at the following images and </a:t>
            </a:r>
            <a:r>
              <a:rPr lang="en-GB" sz="2200" dirty="0">
                <a:latin typeface="Franklin Gothic Book" panose="020B0503020102020204" pitchFamily="34" charset="0"/>
              </a:rPr>
              <a:t>statements around protecting life on land and see if you can match them correctly</a:t>
            </a:r>
          </a:p>
          <a:p>
            <a:pPr marL="0" indent="0">
              <a:buNone/>
            </a:pPr>
            <a:endParaRPr lang="en-GB" sz="2200" dirty="0">
              <a:latin typeface="Franklin Gothic Book" panose="020B0503020102020204" pitchFamily="34" charset="0"/>
            </a:endParaRPr>
          </a:p>
          <a:p>
            <a:pPr marL="0" indent="0">
              <a:buNone/>
            </a:pPr>
            <a:r>
              <a:rPr lang="en-US" sz="2200" dirty="0">
                <a:latin typeface="Franklin Gothic Book" panose="020B0503020102020204" pitchFamily="34" charset="0"/>
              </a:rPr>
              <a:t>Number the paper down one side 1 – 9 for the images, then write the letter for the statement you think is a match next to it</a:t>
            </a:r>
          </a:p>
          <a:p>
            <a:pPr marL="0" indent="0">
              <a:buNone/>
            </a:pPr>
            <a:endParaRPr lang="en-US" sz="2200" dirty="0">
              <a:latin typeface="Franklin Gothic Book" panose="020B0503020102020204" pitchFamily="34" charset="0"/>
            </a:endParaRPr>
          </a:p>
          <a:p>
            <a:pPr marL="0" indent="0">
              <a:buNone/>
            </a:pPr>
            <a:endParaRPr lang="en-US" sz="2200" dirty="0">
              <a:latin typeface="Franklin Gothic Book" panose="020B0503020102020204" pitchFamily="34" charset="0"/>
            </a:endParaRPr>
          </a:p>
        </p:txBody>
      </p:sp>
      <p:sp>
        <p:nvSpPr>
          <p:cNvPr id="11" name="Title 1">
            <a:extLst>
              <a:ext uri="{FF2B5EF4-FFF2-40B4-BE49-F238E27FC236}">
                <a16:creationId xmlns:a16="http://schemas.microsoft.com/office/drawing/2014/main" id="{FD964A21-9883-497F-BECC-33A2778AC695}"/>
              </a:ext>
            </a:extLst>
          </p:cNvPr>
          <p:cNvSpPr>
            <a:spLocks noGrp="1"/>
          </p:cNvSpPr>
          <p:nvPr>
            <p:ph type="title"/>
          </p:nvPr>
        </p:nvSpPr>
        <p:spPr>
          <a:xfrm>
            <a:off x="629478" y="166941"/>
            <a:ext cx="10515600" cy="1325563"/>
          </a:xfrm>
        </p:spPr>
        <p:txBody>
          <a:bodyPr>
            <a:normAutofit/>
          </a:bodyPr>
          <a:lstStyle/>
          <a:p>
            <a:pPr algn="ctr"/>
            <a:r>
              <a:rPr lang="en-US" sz="3600" dirty="0">
                <a:latin typeface="Franklin Gothic Book" panose="020B0503020102020204" pitchFamily="34" charset="0"/>
              </a:rPr>
              <a:t>Activity 2:</a:t>
            </a:r>
            <a:br>
              <a:rPr lang="en-US" sz="3600" dirty="0">
                <a:latin typeface="Franklin Gothic Book" panose="020B0503020102020204" pitchFamily="34" charset="0"/>
              </a:rPr>
            </a:br>
            <a:r>
              <a:rPr lang="en-US" sz="3600" b="1" dirty="0">
                <a:latin typeface="Franklin Gothic Book" panose="020B0503020102020204" pitchFamily="34" charset="0"/>
              </a:rPr>
              <a:t>Life on land card match</a:t>
            </a:r>
          </a:p>
        </p:txBody>
      </p:sp>
    </p:spTree>
    <p:extLst>
      <p:ext uri="{BB962C8B-B14F-4D97-AF65-F5344CB8AC3E}">
        <p14:creationId xmlns:p14="http://schemas.microsoft.com/office/powerpoint/2010/main" val="261757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B0D5F6-847C-C643-BC3E-A20908A60698}"/>
              </a:ext>
            </a:extLst>
          </p:cNvPr>
          <p:cNvGrpSpPr/>
          <p:nvPr/>
        </p:nvGrpSpPr>
        <p:grpSpPr>
          <a:xfrm>
            <a:off x="99422" y="1396922"/>
            <a:ext cx="11320900" cy="2801519"/>
            <a:chOff x="99422" y="1396922"/>
            <a:chExt cx="11320900" cy="2801519"/>
          </a:xfrm>
        </p:grpSpPr>
        <p:grpSp>
          <p:nvGrpSpPr>
            <p:cNvPr id="5" name="Group 4">
              <a:extLst>
                <a:ext uri="{FF2B5EF4-FFF2-40B4-BE49-F238E27FC236}">
                  <a16:creationId xmlns:a16="http://schemas.microsoft.com/office/drawing/2014/main" id="{623395B1-21CC-F14C-B604-B5461DD5C94E}"/>
                </a:ext>
              </a:extLst>
            </p:cNvPr>
            <p:cNvGrpSpPr/>
            <p:nvPr/>
          </p:nvGrpSpPr>
          <p:grpSpPr>
            <a:xfrm>
              <a:off x="99422" y="1396922"/>
              <a:ext cx="3599445" cy="2801519"/>
              <a:chOff x="99422" y="1396922"/>
              <a:chExt cx="3599445" cy="2801519"/>
            </a:xfrm>
          </p:grpSpPr>
          <p:pic>
            <p:nvPicPr>
              <p:cNvPr id="20" name="Picture 2">
                <a:extLst>
                  <a:ext uri="{FF2B5EF4-FFF2-40B4-BE49-F238E27FC236}">
                    <a16:creationId xmlns:a16="http://schemas.microsoft.com/office/drawing/2014/main" id="{186BCF77-F119-0C4E-9244-0FCD57A01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92" y="1396922"/>
                <a:ext cx="3074375" cy="270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4A7CB9-C1A6-E649-8545-8E57DE8FA7E3}"/>
                  </a:ext>
                </a:extLst>
              </p:cNvPr>
              <p:cNvSpPr/>
              <p:nvPr/>
            </p:nvSpPr>
            <p:spPr>
              <a:xfrm>
                <a:off x="99422" y="3429000"/>
                <a:ext cx="516487"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1​</a:t>
                </a:r>
              </a:p>
            </p:txBody>
          </p:sp>
        </p:grpSp>
        <p:grpSp>
          <p:nvGrpSpPr>
            <p:cNvPr id="6" name="Group 5">
              <a:extLst>
                <a:ext uri="{FF2B5EF4-FFF2-40B4-BE49-F238E27FC236}">
                  <a16:creationId xmlns:a16="http://schemas.microsoft.com/office/drawing/2014/main" id="{EA05E308-2A5A-8E48-8C78-DE94F24F7805}"/>
                </a:ext>
              </a:extLst>
            </p:cNvPr>
            <p:cNvGrpSpPr/>
            <p:nvPr/>
          </p:nvGrpSpPr>
          <p:grpSpPr>
            <a:xfrm>
              <a:off x="3964440" y="1427627"/>
              <a:ext cx="3609445" cy="2770813"/>
              <a:chOff x="3964440" y="1427627"/>
              <a:chExt cx="3609445" cy="2770813"/>
            </a:xfrm>
          </p:grpSpPr>
          <p:pic>
            <p:nvPicPr>
              <p:cNvPr id="21" name="Picture 4">
                <a:extLst>
                  <a:ext uri="{FF2B5EF4-FFF2-40B4-BE49-F238E27FC236}">
                    <a16:creationId xmlns:a16="http://schemas.microsoft.com/office/drawing/2014/main" id="{AAC33B08-F076-0F44-81DD-E29ED9385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510" y="1427627"/>
                <a:ext cx="3094375" cy="270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6D69673-BE39-A44F-9E9B-587C660CB37B}"/>
                  </a:ext>
                </a:extLst>
              </p:cNvPr>
              <p:cNvSpPr/>
              <p:nvPr/>
            </p:nvSpPr>
            <p:spPr>
              <a:xfrm>
                <a:off x="3964440" y="3428999"/>
                <a:ext cx="516488"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2</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nvGrpSpPr>
            <p:cNvPr id="7" name="Group 6">
              <a:extLst>
                <a:ext uri="{FF2B5EF4-FFF2-40B4-BE49-F238E27FC236}">
                  <a16:creationId xmlns:a16="http://schemas.microsoft.com/office/drawing/2014/main" id="{F941276E-CFE6-1549-B5AD-2DC94944D60F}"/>
                </a:ext>
              </a:extLst>
            </p:cNvPr>
            <p:cNvGrpSpPr/>
            <p:nvPr/>
          </p:nvGrpSpPr>
          <p:grpSpPr>
            <a:xfrm>
              <a:off x="7829458" y="1397142"/>
              <a:ext cx="3590864" cy="2801297"/>
              <a:chOff x="7829458" y="1397142"/>
              <a:chExt cx="3590864" cy="2801297"/>
            </a:xfrm>
          </p:grpSpPr>
          <p:pic>
            <p:nvPicPr>
              <p:cNvPr id="1028" name="Picture 4">
                <a:extLst>
                  <a:ext uri="{FF2B5EF4-FFF2-40B4-BE49-F238E27FC236}">
                    <a16:creationId xmlns:a16="http://schemas.microsoft.com/office/drawing/2014/main" id="{F83B044A-EA3C-5A43-8DD3-175C55F3F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5948" y="1397142"/>
                <a:ext cx="3074374" cy="2700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B97417D-F4D4-0E47-87E7-080C10D1A6EC}"/>
                  </a:ext>
                </a:extLst>
              </p:cNvPr>
              <p:cNvSpPr/>
              <p:nvPr/>
            </p:nvSpPr>
            <p:spPr>
              <a:xfrm>
                <a:off x="7829458" y="3428998"/>
                <a:ext cx="516488"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3</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grpSp>
        <p:nvGrpSpPr>
          <p:cNvPr id="25" name="Group 24">
            <a:extLst>
              <a:ext uri="{FF2B5EF4-FFF2-40B4-BE49-F238E27FC236}">
                <a16:creationId xmlns:a16="http://schemas.microsoft.com/office/drawing/2014/main" id="{66E67D27-65C6-9B44-B069-63CF4F7B6086}"/>
              </a:ext>
            </a:extLst>
          </p:cNvPr>
          <p:cNvGrpSpPr/>
          <p:nvPr/>
        </p:nvGrpSpPr>
        <p:grpSpPr>
          <a:xfrm>
            <a:off x="-16566" y="5349875"/>
            <a:ext cx="12208565" cy="1508125"/>
            <a:chOff x="-16566" y="5349875"/>
            <a:chExt cx="12208565" cy="1508125"/>
          </a:xfrm>
        </p:grpSpPr>
        <p:sp>
          <p:nvSpPr>
            <p:cNvPr id="26" name="Rectangle 25">
              <a:extLst>
                <a:ext uri="{FF2B5EF4-FFF2-40B4-BE49-F238E27FC236}">
                  <a16:creationId xmlns:a16="http://schemas.microsoft.com/office/drawing/2014/main" id="{2A6F22D8-3E59-8044-9E57-24880FD48786}"/>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2B93E5D4-E31B-8D43-A340-71F8FD163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spTree>
    <p:extLst>
      <p:ext uri="{BB962C8B-B14F-4D97-AF65-F5344CB8AC3E}">
        <p14:creationId xmlns:p14="http://schemas.microsoft.com/office/powerpoint/2010/main" val="276526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A150D89-C29D-984A-8021-36FEE3051B03}"/>
              </a:ext>
            </a:extLst>
          </p:cNvPr>
          <p:cNvGrpSpPr/>
          <p:nvPr/>
        </p:nvGrpSpPr>
        <p:grpSpPr>
          <a:xfrm>
            <a:off x="-16566" y="5349875"/>
            <a:ext cx="12208565" cy="1508125"/>
            <a:chOff x="-16566" y="5349875"/>
            <a:chExt cx="12208565" cy="1508125"/>
          </a:xfrm>
        </p:grpSpPr>
        <p:sp>
          <p:nvSpPr>
            <p:cNvPr id="22" name="Rectangle 21">
              <a:extLst>
                <a:ext uri="{FF2B5EF4-FFF2-40B4-BE49-F238E27FC236}">
                  <a16:creationId xmlns:a16="http://schemas.microsoft.com/office/drawing/2014/main" id="{20753D6E-2EA7-8549-8D79-E4324FC4F21A}"/>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493C6D6E-5C99-1840-9365-BD13ECDAD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grpSp>
        <p:nvGrpSpPr>
          <p:cNvPr id="2" name="Group 1">
            <a:extLst>
              <a:ext uri="{FF2B5EF4-FFF2-40B4-BE49-F238E27FC236}">
                <a16:creationId xmlns:a16="http://schemas.microsoft.com/office/drawing/2014/main" id="{2FEDA54C-8C4D-9E49-8760-88435BFBAD09}"/>
              </a:ext>
            </a:extLst>
          </p:cNvPr>
          <p:cNvGrpSpPr/>
          <p:nvPr/>
        </p:nvGrpSpPr>
        <p:grpSpPr>
          <a:xfrm>
            <a:off x="99421" y="1396922"/>
            <a:ext cx="3590864" cy="2801519"/>
            <a:chOff x="99421" y="1396922"/>
            <a:chExt cx="3590864" cy="2801519"/>
          </a:xfrm>
        </p:grpSpPr>
        <p:pic>
          <p:nvPicPr>
            <p:cNvPr id="15" name="Picture 2">
              <a:extLst>
                <a:ext uri="{FF2B5EF4-FFF2-40B4-BE49-F238E27FC236}">
                  <a16:creationId xmlns:a16="http://schemas.microsoft.com/office/drawing/2014/main" id="{7FC56E59-6454-8A49-9342-2AB80CA48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09" y="1396922"/>
              <a:ext cx="3074376" cy="270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4A7CB9-C1A6-E649-8545-8E57DE8FA7E3}"/>
                </a:ext>
              </a:extLst>
            </p:cNvPr>
            <p:cNvSpPr/>
            <p:nvPr/>
          </p:nvSpPr>
          <p:spPr>
            <a:xfrm>
              <a:off x="99421" y="3429000"/>
              <a:ext cx="516488"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4</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nvGrpSpPr>
          <p:cNvPr id="3" name="Group 2">
            <a:extLst>
              <a:ext uri="{FF2B5EF4-FFF2-40B4-BE49-F238E27FC236}">
                <a16:creationId xmlns:a16="http://schemas.microsoft.com/office/drawing/2014/main" id="{5973BA40-5D55-CC47-ADF1-D0DC26989C2E}"/>
              </a:ext>
            </a:extLst>
          </p:cNvPr>
          <p:cNvGrpSpPr/>
          <p:nvPr/>
        </p:nvGrpSpPr>
        <p:grpSpPr>
          <a:xfrm>
            <a:off x="3964440" y="1409699"/>
            <a:ext cx="3608027" cy="2788741"/>
            <a:chOff x="3964440" y="1409699"/>
            <a:chExt cx="3608027" cy="2788741"/>
          </a:xfrm>
        </p:grpSpPr>
        <p:pic>
          <p:nvPicPr>
            <p:cNvPr id="13" name="Picture 4">
              <a:extLst>
                <a:ext uri="{FF2B5EF4-FFF2-40B4-BE49-F238E27FC236}">
                  <a16:creationId xmlns:a16="http://schemas.microsoft.com/office/drawing/2014/main" id="{4DB727E1-DE6A-6143-A9D4-44074D188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717" y="1409699"/>
              <a:ext cx="3098750" cy="270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6D69673-BE39-A44F-9E9B-587C660CB37B}"/>
                </a:ext>
              </a:extLst>
            </p:cNvPr>
            <p:cNvSpPr/>
            <p:nvPr/>
          </p:nvSpPr>
          <p:spPr>
            <a:xfrm>
              <a:off x="3964440" y="3428999"/>
              <a:ext cx="516488"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5​</a:t>
              </a:r>
            </a:p>
          </p:txBody>
        </p:sp>
      </p:grpSp>
      <p:grpSp>
        <p:nvGrpSpPr>
          <p:cNvPr id="5" name="Group 4">
            <a:extLst>
              <a:ext uri="{FF2B5EF4-FFF2-40B4-BE49-F238E27FC236}">
                <a16:creationId xmlns:a16="http://schemas.microsoft.com/office/drawing/2014/main" id="{3A199AFB-1600-1D49-B21B-32EB27E65FC6}"/>
              </a:ext>
            </a:extLst>
          </p:cNvPr>
          <p:cNvGrpSpPr/>
          <p:nvPr/>
        </p:nvGrpSpPr>
        <p:grpSpPr>
          <a:xfrm>
            <a:off x="7829458" y="1396922"/>
            <a:ext cx="3580863" cy="2801517"/>
            <a:chOff x="7829458" y="1396922"/>
            <a:chExt cx="3580863" cy="2801517"/>
          </a:xfrm>
        </p:grpSpPr>
        <p:pic>
          <p:nvPicPr>
            <p:cNvPr id="20" name="Picture 6">
              <a:extLst>
                <a:ext uri="{FF2B5EF4-FFF2-40B4-BE49-F238E27FC236}">
                  <a16:creationId xmlns:a16="http://schemas.microsoft.com/office/drawing/2014/main" id="{D23A963A-BFC0-E64D-9F35-3F15CA059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5946" y="1396922"/>
              <a:ext cx="3074375" cy="2700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B97417D-F4D4-0E47-87E7-080C10D1A6EC}"/>
                </a:ext>
              </a:extLst>
            </p:cNvPr>
            <p:cNvSpPr/>
            <p:nvPr/>
          </p:nvSpPr>
          <p:spPr>
            <a:xfrm>
              <a:off x="7829458" y="3428998"/>
              <a:ext cx="516488"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6​</a:t>
              </a:r>
            </a:p>
          </p:txBody>
        </p:sp>
      </p:grpSp>
    </p:spTree>
    <p:extLst>
      <p:ext uri="{BB962C8B-B14F-4D97-AF65-F5344CB8AC3E}">
        <p14:creationId xmlns:p14="http://schemas.microsoft.com/office/powerpoint/2010/main" val="2340543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8ECF5E5-1E54-3748-8DFE-7532B4D257D7}"/>
              </a:ext>
            </a:extLst>
          </p:cNvPr>
          <p:cNvGrpSpPr/>
          <p:nvPr/>
        </p:nvGrpSpPr>
        <p:grpSpPr>
          <a:xfrm>
            <a:off x="-16566" y="5349875"/>
            <a:ext cx="12208565" cy="1508125"/>
            <a:chOff x="-16566" y="5349875"/>
            <a:chExt cx="12208565" cy="1508125"/>
          </a:xfrm>
        </p:grpSpPr>
        <p:sp>
          <p:nvSpPr>
            <p:cNvPr id="22" name="Rectangle 21">
              <a:extLst>
                <a:ext uri="{FF2B5EF4-FFF2-40B4-BE49-F238E27FC236}">
                  <a16:creationId xmlns:a16="http://schemas.microsoft.com/office/drawing/2014/main" id="{8897F6BC-D046-CB40-AD20-1BCE11B46CAF}"/>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69F7B668-6C78-4C4B-9459-5371D8261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grpSp>
        <p:nvGrpSpPr>
          <p:cNvPr id="5" name="Group 4">
            <a:extLst>
              <a:ext uri="{FF2B5EF4-FFF2-40B4-BE49-F238E27FC236}">
                <a16:creationId xmlns:a16="http://schemas.microsoft.com/office/drawing/2014/main" id="{7BB52B6C-001C-E74E-A30C-5CC7FFB75CAC}"/>
              </a:ext>
            </a:extLst>
          </p:cNvPr>
          <p:cNvGrpSpPr/>
          <p:nvPr/>
        </p:nvGrpSpPr>
        <p:grpSpPr>
          <a:xfrm>
            <a:off x="99421" y="1396922"/>
            <a:ext cx="11300900" cy="2801519"/>
            <a:chOff x="99421" y="1396922"/>
            <a:chExt cx="11300900" cy="2801519"/>
          </a:xfrm>
        </p:grpSpPr>
        <p:grpSp>
          <p:nvGrpSpPr>
            <p:cNvPr id="2" name="Group 1">
              <a:extLst>
                <a:ext uri="{FF2B5EF4-FFF2-40B4-BE49-F238E27FC236}">
                  <a16:creationId xmlns:a16="http://schemas.microsoft.com/office/drawing/2014/main" id="{75CD0518-6741-F04F-A0CB-40D1143CA3AC}"/>
                </a:ext>
              </a:extLst>
            </p:cNvPr>
            <p:cNvGrpSpPr/>
            <p:nvPr/>
          </p:nvGrpSpPr>
          <p:grpSpPr>
            <a:xfrm>
              <a:off x="99421" y="1396922"/>
              <a:ext cx="3608028" cy="2801519"/>
              <a:chOff x="99421" y="1396922"/>
              <a:chExt cx="3608028" cy="2801519"/>
            </a:xfrm>
          </p:grpSpPr>
          <p:pic>
            <p:nvPicPr>
              <p:cNvPr id="6146" name="Picture 2">
                <a:extLst>
                  <a:ext uri="{FF2B5EF4-FFF2-40B4-BE49-F238E27FC236}">
                    <a16:creationId xmlns:a16="http://schemas.microsoft.com/office/drawing/2014/main" id="{291E3220-42BA-D64A-B866-8DF865733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74" y="1396922"/>
                <a:ext cx="3074375" cy="270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4A7CB9-C1A6-E649-8545-8E57DE8FA7E3}"/>
                  </a:ext>
                </a:extLst>
              </p:cNvPr>
              <p:cNvSpPr/>
              <p:nvPr/>
            </p:nvSpPr>
            <p:spPr>
              <a:xfrm>
                <a:off x="99421" y="3429000"/>
                <a:ext cx="516488"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7​</a:t>
                </a:r>
              </a:p>
            </p:txBody>
          </p:sp>
        </p:grpSp>
        <p:grpSp>
          <p:nvGrpSpPr>
            <p:cNvPr id="3" name="Group 2">
              <a:extLst>
                <a:ext uri="{FF2B5EF4-FFF2-40B4-BE49-F238E27FC236}">
                  <a16:creationId xmlns:a16="http://schemas.microsoft.com/office/drawing/2014/main" id="{5837DC24-53B3-A641-8B82-992715CDBDA4}"/>
                </a:ext>
              </a:extLst>
            </p:cNvPr>
            <p:cNvGrpSpPr/>
            <p:nvPr/>
          </p:nvGrpSpPr>
          <p:grpSpPr>
            <a:xfrm>
              <a:off x="3964440" y="1397142"/>
              <a:ext cx="3608027" cy="2801298"/>
              <a:chOff x="3964440" y="1397142"/>
              <a:chExt cx="3608027" cy="2801298"/>
            </a:xfrm>
          </p:grpSpPr>
          <p:pic>
            <p:nvPicPr>
              <p:cNvPr id="20" name="Picture 6">
                <a:extLst>
                  <a:ext uri="{FF2B5EF4-FFF2-40B4-BE49-F238E27FC236}">
                    <a16:creationId xmlns:a16="http://schemas.microsoft.com/office/drawing/2014/main" id="{B0EDC9C2-319D-594E-BEE9-8DC986E34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467" y="1397142"/>
                <a:ext cx="3110000" cy="2700000"/>
              </a:xfrm>
              <a:prstGeom prst="rect">
                <a:avLst/>
              </a:prstGeom>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6D69673-BE39-A44F-9E9B-587C660CB37B}"/>
                  </a:ext>
                </a:extLst>
              </p:cNvPr>
              <p:cNvSpPr/>
              <p:nvPr/>
            </p:nvSpPr>
            <p:spPr>
              <a:xfrm>
                <a:off x="3964440" y="3428999"/>
                <a:ext cx="516488"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8</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nvGrpSpPr>
            <p:cNvPr id="4" name="Group 3">
              <a:extLst>
                <a:ext uri="{FF2B5EF4-FFF2-40B4-BE49-F238E27FC236}">
                  <a16:creationId xmlns:a16="http://schemas.microsoft.com/office/drawing/2014/main" id="{D5DDAB3A-63A5-984B-8D22-4DC5795E78C0}"/>
                </a:ext>
              </a:extLst>
            </p:cNvPr>
            <p:cNvGrpSpPr/>
            <p:nvPr/>
          </p:nvGrpSpPr>
          <p:grpSpPr>
            <a:xfrm>
              <a:off x="7829458" y="1396922"/>
              <a:ext cx="3570863" cy="2801517"/>
              <a:chOff x="7829458" y="1396922"/>
              <a:chExt cx="3570863" cy="2801517"/>
            </a:xfrm>
          </p:grpSpPr>
          <p:pic>
            <p:nvPicPr>
              <p:cNvPr id="15" name="Picture 6">
                <a:extLst>
                  <a:ext uri="{FF2B5EF4-FFF2-40B4-BE49-F238E27FC236}">
                    <a16:creationId xmlns:a16="http://schemas.microsoft.com/office/drawing/2014/main" id="{7E0FEEDD-F489-AA48-BC30-069177EB6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5946" y="1396922"/>
                <a:ext cx="3054375" cy="2700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B97417D-F4D4-0E47-87E7-080C10D1A6EC}"/>
                  </a:ext>
                </a:extLst>
              </p:cNvPr>
              <p:cNvSpPr/>
              <p:nvPr/>
            </p:nvSpPr>
            <p:spPr>
              <a:xfrm>
                <a:off x="7829458" y="3428998"/>
                <a:ext cx="516488"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9</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spTree>
    <p:extLst>
      <p:ext uri="{BB962C8B-B14F-4D97-AF65-F5344CB8AC3E}">
        <p14:creationId xmlns:p14="http://schemas.microsoft.com/office/powerpoint/2010/main" val="3258177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2AD8347-E2E0-6240-B912-CB231EA5D3B2}"/>
              </a:ext>
            </a:extLst>
          </p:cNvPr>
          <p:cNvGrpSpPr/>
          <p:nvPr/>
        </p:nvGrpSpPr>
        <p:grpSpPr>
          <a:xfrm>
            <a:off x="-16566" y="5349875"/>
            <a:ext cx="12208565" cy="1508125"/>
            <a:chOff x="-16566" y="5349875"/>
            <a:chExt cx="12208565" cy="1508125"/>
          </a:xfrm>
        </p:grpSpPr>
        <p:sp>
          <p:nvSpPr>
            <p:cNvPr id="23" name="Rectangle 22">
              <a:extLst>
                <a:ext uri="{FF2B5EF4-FFF2-40B4-BE49-F238E27FC236}">
                  <a16:creationId xmlns:a16="http://schemas.microsoft.com/office/drawing/2014/main" id="{BC12FAB9-EE33-3549-869C-1DC059BFA81E}"/>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B4C332A2-E085-0545-B202-D5A26E9C1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grpSp>
        <p:nvGrpSpPr>
          <p:cNvPr id="19" name="Group 18">
            <a:extLst>
              <a:ext uri="{FF2B5EF4-FFF2-40B4-BE49-F238E27FC236}">
                <a16:creationId xmlns:a16="http://schemas.microsoft.com/office/drawing/2014/main" id="{C2A0FFE5-7564-4549-AB11-EC4F476D034A}"/>
              </a:ext>
            </a:extLst>
          </p:cNvPr>
          <p:cNvGrpSpPr/>
          <p:nvPr/>
        </p:nvGrpSpPr>
        <p:grpSpPr>
          <a:xfrm>
            <a:off x="267190" y="1685867"/>
            <a:ext cx="3559813" cy="2160000"/>
            <a:chOff x="88513" y="1685867"/>
            <a:chExt cx="3933257" cy="2375999"/>
          </a:xfrm>
        </p:grpSpPr>
        <p:pic>
          <p:nvPicPr>
            <p:cNvPr id="3" name="Picture 2" descr="Text&#10;&#10;Description automatically generated">
              <a:extLst>
                <a:ext uri="{FF2B5EF4-FFF2-40B4-BE49-F238E27FC236}">
                  <a16:creationId xmlns:a16="http://schemas.microsoft.com/office/drawing/2014/main" id="{1FF48310-6CF1-CA45-A085-A67C6E0306D9}"/>
                </a:ext>
              </a:extLst>
            </p:cNvPr>
            <p:cNvPicPr>
              <a:picLocks noChangeAspect="1"/>
            </p:cNvPicPr>
            <p:nvPr/>
          </p:nvPicPr>
          <p:blipFill rotWithShape="1">
            <a:blip r:embed="rId3"/>
            <a:srcRect l="1301"/>
            <a:stretch/>
          </p:blipFill>
          <p:spPr>
            <a:xfrm>
              <a:off x="88513" y="1685867"/>
              <a:ext cx="3933257" cy="2375999"/>
            </a:xfrm>
            <a:prstGeom prst="rect">
              <a:avLst/>
            </a:prstGeom>
          </p:spPr>
        </p:pic>
        <p:sp>
          <p:nvSpPr>
            <p:cNvPr id="16" name="Rectangle 15">
              <a:extLst>
                <a:ext uri="{FF2B5EF4-FFF2-40B4-BE49-F238E27FC236}">
                  <a16:creationId xmlns:a16="http://schemas.microsoft.com/office/drawing/2014/main" id="{8DFB5762-4662-574E-843C-809593F1CB70}"/>
                </a:ext>
              </a:extLst>
            </p:cNvPr>
            <p:cNvSpPr/>
            <p:nvPr/>
          </p:nvSpPr>
          <p:spPr>
            <a:xfrm>
              <a:off x="217602" y="3187144"/>
              <a:ext cx="487634"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grpSp>
        <p:nvGrpSpPr>
          <p:cNvPr id="20" name="Group 19">
            <a:extLst>
              <a:ext uri="{FF2B5EF4-FFF2-40B4-BE49-F238E27FC236}">
                <a16:creationId xmlns:a16="http://schemas.microsoft.com/office/drawing/2014/main" id="{8BB3EA78-7BDC-D848-B7B3-8F85D9C9F74E}"/>
              </a:ext>
            </a:extLst>
          </p:cNvPr>
          <p:cNvGrpSpPr/>
          <p:nvPr/>
        </p:nvGrpSpPr>
        <p:grpSpPr>
          <a:xfrm>
            <a:off x="4288961" y="1685866"/>
            <a:ext cx="3516298" cy="2160000"/>
            <a:chOff x="4110284" y="1685866"/>
            <a:chExt cx="3885177" cy="2375999"/>
          </a:xfrm>
        </p:grpSpPr>
        <p:pic>
          <p:nvPicPr>
            <p:cNvPr id="7" name="Picture 6" descr="Text&#10;&#10;Description automatically generated with medium confidence">
              <a:extLst>
                <a:ext uri="{FF2B5EF4-FFF2-40B4-BE49-F238E27FC236}">
                  <a16:creationId xmlns:a16="http://schemas.microsoft.com/office/drawing/2014/main" id="{D2872EDD-8DE8-A045-A61D-BC6C831056E9}"/>
                </a:ext>
              </a:extLst>
            </p:cNvPr>
            <p:cNvPicPr>
              <a:picLocks noChangeAspect="1"/>
            </p:cNvPicPr>
            <p:nvPr/>
          </p:nvPicPr>
          <p:blipFill>
            <a:blip r:embed="rId4"/>
            <a:stretch>
              <a:fillRect/>
            </a:stretch>
          </p:blipFill>
          <p:spPr>
            <a:xfrm>
              <a:off x="4110284" y="1685866"/>
              <a:ext cx="3885177" cy="2375999"/>
            </a:xfrm>
            <a:prstGeom prst="rect">
              <a:avLst/>
            </a:prstGeom>
          </p:spPr>
        </p:pic>
        <p:sp>
          <p:nvSpPr>
            <p:cNvPr id="17" name="Rectangle 16">
              <a:extLst>
                <a:ext uri="{FF2B5EF4-FFF2-40B4-BE49-F238E27FC236}">
                  <a16:creationId xmlns:a16="http://schemas.microsoft.com/office/drawing/2014/main" id="{05848696-79BF-474C-BDDC-27916BE7C497}"/>
                </a:ext>
              </a:extLst>
            </p:cNvPr>
            <p:cNvSpPr/>
            <p:nvPr/>
          </p:nvSpPr>
          <p:spPr>
            <a:xfrm>
              <a:off x="4220574" y="3187144"/>
              <a:ext cx="526106"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B​</a:t>
              </a:r>
            </a:p>
          </p:txBody>
        </p:sp>
      </p:grpSp>
      <p:grpSp>
        <p:nvGrpSpPr>
          <p:cNvPr id="21" name="Group 20">
            <a:extLst>
              <a:ext uri="{FF2B5EF4-FFF2-40B4-BE49-F238E27FC236}">
                <a16:creationId xmlns:a16="http://schemas.microsoft.com/office/drawing/2014/main" id="{EF956FBE-990B-5042-AC63-E4864AE8E9C5}"/>
              </a:ext>
            </a:extLst>
          </p:cNvPr>
          <p:cNvGrpSpPr/>
          <p:nvPr/>
        </p:nvGrpSpPr>
        <p:grpSpPr>
          <a:xfrm>
            <a:off x="8262651" y="1685867"/>
            <a:ext cx="3649667" cy="2160000"/>
            <a:chOff x="8083975" y="1685866"/>
            <a:chExt cx="4032538" cy="2376000"/>
          </a:xfrm>
        </p:grpSpPr>
        <p:pic>
          <p:nvPicPr>
            <p:cNvPr id="14" name="Picture 13">
              <a:extLst>
                <a:ext uri="{FF2B5EF4-FFF2-40B4-BE49-F238E27FC236}">
                  <a16:creationId xmlns:a16="http://schemas.microsoft.com/office/drawing/2014/main" id="{89127C15-7B28-4C44-A6AD-285F5C393C77}"/>
                </a:ext>
              </a:extLst>
            </p:cNvPr>
            <p:cNvPicPr>
              <a:picLocks noChangeAspect="1"/>
            </p:cNvPicPr>
            <p:nvPr/>
          </p:nvPicPr>
          <p:blipFill>
            <a:blip r:embed="rId5"/>
            <a:stretch>
              <a:fillRect/>
            </a:stretch>
          </p:blipFill>
          <p:spPr>
            <a:xfrm>
              <a:off x="8083975" y="1685866"/>
              <a:ext cx="4032538" cy="2376000"/>
            </a:xfrm>
            <a:prstGeom prst="rect">
              <a:avLst/>
            </a:prstGeom>
          </p:spPr>
        </p:pic>
        <p:sp>
          <p:nvSpPr>
            <p:cNvPr id="18" name="Rectangle 17">
              <a:extLst>
                <a:ext uri="{FF2B5EF4-FFF2-40B4-BE49-F238E27FC236}">
                  <a16:creationId xmlns:a16="http://schemas.microsoft.com/office/drawing/2014/main" id="{CD9969F3-AE43-E646-98EE-EA6DE41F8172}"/>
                </a:ext>
              </a:extLst>
            </p:cNvPr>
            <p:cNvSpPr/>
            <p:nvPr/>
          </p:nvSpPr>
          <p:spPr>
            <a:xfrm>
              <a:off x="8219717" y="3187144"/>
              <a:ext cx="511680" cy="770400"/>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C</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a:t>
              </a:r>
            </a:p>
          </p:txBody>
        </p:sp>
      </p:grpSp>
    </p:spTree>
    <p:extLst>
      <p:ext uri="{BB962C8B-B14F-4D97-AF65-F5344CB8AC3E}">
        <p14:creationId xmlns:p14="http://schemas.microsoft.com/office/powerpoint/2010/main" val="302852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00998A1-2958-284D-BFBE-1880A8FB04F8}"/>
              </a:ext>
            </a:extLst>
          </p:cNvPr>
          <p:cNvGrpSpPr/>
          <p:nvPr/>
        </p:nvGrpSpPr>
        <p:grpSpPr>
          <a:xfrm>
            <a:off x="-16566" y="5349875"/>
            <a:ext cx="12208565" cy="1508125"/>
            <a:chOff x="-16566" y="5349875"/>
            <a:chExt cx="12208565" cy="1508125"/>
          </a:xfrm>
        </p:grpSpPr>
        <p:sp>
          <p:nvSpPr>
            <p:cNvPr id="26" name="Rectangle 25">
              <a:extLst>
                <a:ext uri="{FF2B5EF4-FFF2-40B4-BE49-F238E27FC236}">
                  <a16:creationId xmlns:a16="http://schemas.microsoft.com/office/drawing/2014/main" id="{E5B9C5A7-F798-1841-AD57-094828C97C35}"/>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8BD8CE4E-2D2D-7E48-9BDA-B8A4F87E2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grpSp>
      <p:grpSp>
        <p:nvGrpSpPr>
          <p:cNvPr id="11" name="Group 10">
            <a:extLst>
              <a:ext uri="{FF2B5EF4-FFF2-40B4-BE49-F238E27FC236}">
                <a16:creationId xmlns:a16="http://schemas.microsoft.com/office/drawing/2014/main" id="{86BC66CF-E52F-184E-979E-6F2E3B8D5AC2}"/>
              </a:ext>
            </a:extLst>
          </p:cNvPr>
          <p:cNvGrpSpPr/>
          <p:nvPr/>
        </p:nvGrpSpPr>
        <p:grpSpPr>
          <a:xfrm>
            <a:off x="303517" y="1643823"/>
            <a:ext cx="3530418" cy="2160000"/>
            <a:chOff x="135350" y="1685865"/>
            <a:chExt cx="3945015" cy="2376000"/>
          </a:xfrm>
        </p:grpSpPr>
        <p:pic>
          <p:nvPicPr>
            <p:cNvPr id="4" name="Picture 3" descr="Text&#10;&#10;Description automatically generated">
              <a:extLst>
                <a:ext uri="{FF2B5EF4-FFF2-40B4-BE49-F238E27FC236}">
                  <a16:creationId xmlns:a16="http://schemas.microsoft.com/office/drawing/2014/main" id="{740718DB-243D-B247-8147-6E9013E230C4}"/>
                </a:ext>
              </a:extLst>
            </p:cNvPr>
            <p:cNvPicPr>
              <a:picLocks noChangeAspect="1"/>
            </p:cNvPicPr>
            <p:nvPr/>
          </p:nvPicPr>
          <p:blipFill rotWithShape="1">
            <a:blip r:embed="rId3"/>
            <a:srcRect l="1840"/>
            <a:stretch/>
          </p:blipFill>
          <p:spPr>
            <a:xfrm>
              <a:off x="135350" y="1685865"/>
              <a:ext cx="3945015" cy="2376000"/>
            </a:xfrm>
            <a:prstGeom prst="rect">
              <a:avLst/>
            </a:prstGeom>
          </p:spPr>
        </p:pic>
        <p:sp>
          <p:nvSpPr>
            <p:cNvPr id="20" name="Rectangle 19">
              <a:extLst>
                <a:ext uri="{FF2B5EF4-FFF2-40B4-BE49-F238E27FC236}">
                  <a16:creationId xmlns:a16="http://schemas.microsoft.com/office/drawing/2014/main" id="{0904BC87-E6E5-D142-8C96-2EAC71906805}"/>
                </a:ext>
              </a:extLst>
            </p:cNvPr>
            <p:cNvSpPr/>
            <p:nvPr/>
          </p:nvSpPr>
          <p:spPr>
            <a:xfrm>
              <a:off x="186343" y="3187144"/>
              <a:ext cx="550152"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D​</a:t>
              </a:r>
            </a:p>
          </p:txBody>
        </p:sp>
      </p:grpSp>
      <p:grpSp>
        <p:nvGrpSpPr>
          <p:cNvPr id="23" name="Group 22">
            <a:extLst>
              <a:ext uri="{FF2B5EF4-FFF2-40B4-BE49-F238E27FC236}">
                <a16:creationId xmlns:a16="http://schemas.microsoft.com/office/drawing/2014/main" id="{D00B0374-9269-8742-ADF0-48406509C3B8}"/>
              </a:ext>
            </a:extLst>
          </p:cNvPr>
          <p:cNvGrpSpPr/>
          <p:nvPr/>
        </p:nvGrpSpPr>
        <p:grpSpPr>
          <a:xfrm>
            <a:off x="4336915" y="1625895"/>
            <a:ext cx="3470382" cy="2160000"/>
            <a:chOff x="4168749" y="1667937"/>
            <a:chExt cx="3877928" cy="2376000"/>
          </a:xfrm>
        </p:grpSpPr>
        <p:pic>
          <p:nvPicPr>
            <p:cNvPr id="6" name="Picture 5" descr="Text&#10;&#10;Description automatically generated with medium confidence">
              <a:extLst>
                <a:ext uri="{FF2B5EF4-FFF2-40B4-BE49-F238E27FC236}">
                  <a16:creationId xmlns:a16="http://schemas.microsoft.com/office/drawing/2014/main" id="{2E96652E-1A48-7144-8EA0-E4D552702DFC}"/>
                </a:ext>
              </a:extLst>
            </p:cNvPr>
            <p:cNvPicPr>
              <a:picLocks noChangeAspect="1"/>
            </p:cNvPicPr>
            <p:nvPr/>
          </p:nvPicPr>
          <p:blipFill>
            <a:blip r:embed="rId4"/>
            <a:stretch>
              <a:fillRect/>
            </a:stretch>
          </p:blipFill>
          <p:spPr>
            <a:xfrm>
              <a:off x="4168749" y="1667937"/>
              <a:ext cx="3877928" cy="2376000"/>
            </a:xfrm>
            <a:prstGeom prst="rect">
              <a:avLst/>
            </a:prstGeom>
          </p:spPr>
        </p:pic>
        <p:sp>
          <p:nvSpPr>
            <p:cNvPr id="21" name="Rectangle 20">
              <a:extLst>
                <a:ext uri="{FF2B5EF4-FFF2-40B4-BE49-F238E27FC236}">
                  <a16:creationId xmlns:a16="http://schemas.microsoft.com/office/drawing/2014/main" id="{7EA8D721-F0CF-CA4E-8169-CCCA463D86B3}"/>
                </a:ext>
              </a:extLst>
            </p:cNvPr>
            <p:cNvSpPr/>
            <p:nvPr/>
          </p:nvSpPr>
          <p:spPr>
            <a:xfrm>
              <a:off x="4313431" y="3187144"/>
              <a:ext cx="494046"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E​</a:t>
              </a:r>
            </a:p>
          </p:txBody>
        </p:sp>
      </p:grpSp>
      <p:grpSp>
        <p:nvGrpSpPr>
          <p:cNvPr id="24" name="Group 23">
            <a:extLst>
              <a:ext uri="{FF2B5EF4-FFF2-40B4-BE49-F238E27FC236}">
                <a16:creationId xmlns:a16="http://schemas.microsoft.com/office/drawing/2014/main" id="{0F248AC8-3060-C242-BE74-2C3BFE749FCC}"/>
              </a:ext>
            </a:extLst>
          </p:cNvPr>
          <p:cNvGrpSpPr/>
          <p:nvPr/>
        </p:nvGrpSpPr>
        <p:grpSpPr>
          <a:xfrm>
            <a:off x="8303227" y="1625895"/>
            <a:ext cx="3551369" cy="2160000"/>
            <a:chOff x="8135061" y="1667937"/>
            <a:chExt cx="3968426" cy="2376000"/>
          </a:xfrm>
        </p:grpSpPr>
        <p:pic>
          <p:nvPicPr>
            <p:cNvPr id="9" name="Picture 8" descr="Text, letter&#10;&#10;Description automatically generated">
              <a:extLst>
                <a:ext uri="{FF2B5EF4-FFF2-40B4-BE49-F238E27FC236}">
                  <a16:creationId xmlns:a16="http://schemas.microsoft.com/office/drawing/2014/main" id="{7D90B78E-C0EC-D241-B560-24CE3D44A407}"/>
                </a:ext>
              </a:extLst>
            </p:cNvPr>
            <p:cNvPicPr>
              <a:picLocks noChangeAspect="1"/>
            </p:cNvPicPr>
            <p:nvPr/>
          </p:nvPicPr>
          <p:blipFill>
            <a:blip r:embed="rId5"/>
            <a:stretch>
              <a:fillRect/>
            </a:stretch>
          </p:blipFill>
          <p:spPr>
            <a:xfrm>
              <a:off x="8135061" y="1667937"/>
              <a:ext cx="3968426" cy="2376000"/>
            </a:xfrm>
            <a:prstGeom prst="rect">
              <a:avLst/>
            </a:prstGeom>
          </p:spPr>
        </p:pic>
        <p:sp>
          <p:nvSpPr>
            <p:cNvPr id="22" name="Rectangle 21">
              <a:extLst>
                <a:ext uri="{FF2B5EF4-FFF2-40B4-BE49-F238E27FC236}">
                  <a16:creationId xmlns:a16="http://schemas.microsoft.com/office/drawing/2014/main" id="{7E1A5357-D70C-FC48-8843-4A7FB2343396}"/>
                </a:ext>
              </a:extLst>
            </p:cNvPr>
            <p:cNvSpPr/>
            <p:nvPr/>
          </p:nvSpPr>
          <p:spPr>
            <a:xfrm>
              <a:off x="8242186" y="3187144"/>
              <a:ext cx="471604"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Franklin Gothic Book" panose="020B0503020102020204" pitchFamily="34" charset="0"/>
                </a:rPr>
                <a:t>F​</a:t>
              </a:r>
            </a:p>
          </p:txBody>
        </p:sp>
      </p:grpSp>
    </p:spTree>
    <p:extLst>
      <p:ext uri="{BB962C8B-B14F-4D97-AF65-F5344CB8AC3E}">
        <p14:creationId xmlns:p14="http://schemas.microsoft.com/office/powerpoint/2010/main" val="159683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BG Kew Team Document" ma:contentTypeID="0x0101002ADAC5ABC13B4895A7CAFA92DCA0F6A700840D38A759864E85A73A3BDD238BB33D00E9B03A4DCD984F64937D61C9BDF91031007A9E886CD854524E92328AC40E2734C9" ma:contentTypeVersion="10" ma:contentTypeDescription="RBG Kew Team Document" ma:contentTypeScope="" ma:versionID="7f04fa0a0f12ed3a29114b36005bb7cb">
  <xsd:schema xmlns:xsd="http://www.w3.org/2001/XMLSchema" xmlns:xs="http://www.w3.org/2001/XMLSchema" xmlns:p="http://schemas.microsoft.com/office/2006/metadata/properties" xmlns:ns2="150f78d0-e5c4-40ba-9879-1115501c63e5" targetNamespace="http://schemas.microsoft.com/office/2006/metadata/properties" ma:root="true" ma:fieldsID="0dd3323f99a8bd0894a6ba06ad866b50" ns2:_="">
    <xsd:import namespace="150f78d0-e5c4-40ba-9879-1115501c63e5"/>
    <xsd:element name="properties">
      <xsd:complexType>
        <xsd:sequence>
          <xsd:element name="documentManagement">
            <xsd:complexType>
              <xsd:all>
                <xsd:element ref="ns2:_dlc_DocId" minOccurs="0"/>
                <xsd:element ref="ns2:_dlc_DocIdUrl" minOccurs="0"/>
                <xsd:element ref="ns2:_dlc_DocIdPersistId" minOccurs="0"/>
                <xsd:element ref="ns2:Contentcategory" minOccurs="0"/>
                <xsd:element ref="ns2:Securityclassification" minOccurs="0"/>
                <xsd:element ref="ns2:Handlinginstructions" minOccurs="0"/>
                <xsd:element ref="ns2:Relatedcontent" minOccurs="0"/>
                <xsd:element ref="ns2:Originallocationreference" minOccurs="0"/>
                <xsd:element ref="ns2:OriginalAuthor" minOccurs="0"/>
                <xsd:element ref="ns2:OriginalCreatedDate" minOccurs="0"/>
                <xsd:element ref="ns2:a9dcef333f334debab9d38dc73cb47a7"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f78d0-e5c4-40ba-9879-1115501c63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Contentcategory" ma:index="11" nillable="true" ma:displayName="Content Category" ma:description="Content category used for search and categorisation purposes." ma:format="Dropdown" ma:internalName="Contentcategory">
      <xsd:simpleType>
        <xsd:restriction base="dms:Choice">
          <xsd:enumeration value="Policy"/>
          <xsd:enumeration value="Procedure"/>
          <xsd:enumeration value="Contract"/>
          <xsd:enumeration value="Meeting"/>
          <xsd:enumeration value="Health and Safety"/>
          <xsd:enumeration value="HR"/>
          <xsd:enumeration value="Project Management"/>
          <xsd:enumeration value="Finance"/>
          <xsd:enumeration value="Procurement"/>
          <xsd:enumeration value="Research"/>
          <xsd:enumeration value="Administration"/>
          <xsd:enumeration value="Correspondence"/>
          <xsd:enumeration value="Management"/>
          <xsd:enumeration value="Design and Plans"/>
          <xsd:enumeration value="Reports"/>
          <xsd:enumeration value="Publicity"/>
        </xsd:restriction>
      </xsd:simpleType>
    </xsd:element>
    <xsd:element name="Securityclassification" ma:index="12" nillable="true" ma:displayName="Security Classification" ma:description="Choice of security classification" ma:format="Dropdown" ma:internalName="Securityclassification">
      <xsd:simpleType>
        <xsd:restriction base="dms:Choice">
          <xsd:enumeration value="Official"/>
          <xsd:enumeration value="Official-Sensitive"/>
          <xsd:enumeration value="Official-Sensitive[COMMERCIAL]"/>
          <xsd:enumeration value="Official-Sensitive[LOCSEN]"/>
          <xsd:enumeration value="Official-Sensitive[PERSONAL]"/>
          <xsd:enumeration value="Secret"/>
          <xsd:enumeration value="Top Secret"/>
        </xsd:restriction>
      </xsd:simpleType>
    </xsd:element>
    <xsd:element name="Handlinginstructions" ma:index="13" nillable="true" ma:displayName="Handling Instructions" ma:description="" ma:internalName="Handlinginstructions">
      <xsd:simpleType>
        <xsd:restriction base="dms:Note">
          <xsd:maxLength value="255"/>
        </xsd:restriction>
      </xsd:simpleType>
    </xsd:element>
    <xsd:element name="Relatedcontent" ma:index="14" nillable="true" ma:displayName="Related Content" ma:description="" ma:internalName="Relatedcontent">
      <xsd:simpleType>
        <xsd:restriction base="dms:Text"/>
      </xsd:simpleType>
    </xsd:element>
    <xsd:element name="Originallocationreference" ma:index="15" nillable="true" ma:displayName="Original Location Reference" ma:default="Formal Learning" ma:description="" ma:internalName="Originallocationreference">
      <xsd:simpleType>
        <xsd:restriction base="dms:Text"/>
      </xsd:simpleType>
    </xsd:element>
    <xsd:element name="OriginalAuthor" ma:index="16" nillable="true" ma:displayName="Original Author" ma:list="UserInfo" ma:SharePointGroup="0" ma:internalName="Original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CreatedDate" ma:index="17" nillable="true" ma:displayName="Original Created Date" ma:default="[today]" ma:format="DateOnly" ma:internalName="OriginalCreatedDate">
      <xsd:simpleType>
        <xsd:restriction base="dms:DateTime"/>
      </xsd:simpleType>
    </xsd:element>
    <xsd:element name="a9dcef333f334debab9d38dc73cb47a7" ma:index="18" nillable="true" ma:taxonomy="true" ma:internalName="a9dcef333f334debab9d38dc73cb47a7" ma:taxonomyFieldName="KewRBGFileplanreference" ma:displayName="File Plan Reference" ma:readOnly="false" ma:default="" ma:fieldId="{a9dcef33-3f33-4deb-ab9d-38dc73cb47a7}" ma:sspId="4874f941-1732-4aa1-804a-4f99632a5909" ma:termSetId="81cf162c-788c-4cf4-84a1-1df2b6eb5138" ma:anchorId="00000000-0000-0000-0000-000000000000" ma:open="false" ma:isKeyword="false">
      <xsd:complexType>
        <xsd:sequence>
          <xsd:element ref="pc:Terms" minOccurs="0" maxOccurs="1"/>
        </xsd:sequence>
      </xsd:complexType>
    </xsd:element>
    <xsd:element name="TaxCatchAll" ma:index="19" nillable="true" ma:displayName="Taxonomy Catch All Column" ma:description="" ma:hidden="true" ma:list="{ea2942ce-73db-47b0-a424-13418e3e8ae5}" ma:internalName="TaxCatchAll" ma:showField="CatchAllData" ma:web="16e9021c-a6ea-45a1-9df1-bdb3ad7bb272">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description="" ma:hidden="true" ma:list="{ea2942ce-73db-47b0-a424-13418e3e8ae5}" ma:internalName="TaxCatchAllLabel" ma:readOnly="true" ma:showField="CatchAllDataLabel" ma:web="16e9021c-a6ea-45a1-9df1-bdb3ad7bb2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riginallocationreference xmlns="150f78d0-e5c4-40ba-9879-1115501c63e5">Formal Learning</Originallocationreference>
    <_dlc_DocId xmlns="150f78d0-e5c4-40ba-9879-1115501c63e5">TM70-1835553145-11991</_dlc_DocId>
    <_dlc_DocIdUrl xmlns="150f78d0-e5c4-40ba-9879-1115501c63e5">
      <Url>https://rbgkew.sharepoint.com/Sites/TM70/_layouts/15/DocIdRedir.aspx?ID=TM70-1835553145-11991</Url>
      <Description>TM70-1835553145-11991</Description>
    </_dlc_DocIdUrl>
    <OriginalCreatedDate xmlns="150f78d0-e5c4-40ba-9879-1115501c63e5">2020-03-23T14:04:40+00:00</OriginalCreatedDate>
    <TaxCatchAll xmlns="150f78d0-e5c4-40ba-9879-1115501c63e5"/>
    <Contentcategory xmlns="150f78d0-e5c4-40ba-9879-1115501c63e5" xsi:nil="true"/>
    <Securityclassification xmlns="150f78d0-e5c4-40ba-9879-1115501c63e5" xsi:nil="true"/>
    <a9dcef333f334debab9d38dc73cb47a7 xmlns="150f78d0-e5c4-40ba-9879-1115501c63e5">
      <Terms xmlns="http://schemas.microsoft.com/office/infopath/2007/PartnerControls"/>
    </a9dcef333f334debab9d38dc73cb47a7>
    <Relatedcontent xmlns="150f78d0-e5c4-40ba-9879-1115501c63e5" xsi:nil="true"/>
    <OriginalAuthor xmlns="150f78d0-e5c4-40ba-9879-1115501c63e5">
      <UserInfo>
        <DisplayName/>
        <AccountId xsi:nil="true"/>
        <AccountType/>
      </UserInfo>
    </OriginalAuthor>
    <Handlinginstructions xmlns="150f78d0-e5c4-40ba-9879-1115501c63e5" xsi:nil="true"/>
  </documentManagement>
</p:properties>
</file>

<file path=customXml/item5.xml><?xml version="1.0" encoding="utf-8"?>
<?mso-contentType ?>
<SharedContentType xmlns="Microsoft.SharePoint.Taxonomy.ContentTypeSync" SourceId="4874f941-1732-4aa1-804a-4f99632a5909" ContentTypeId="0x0101002ADAC5ABC13B4895A7CAFA92DCA0F6A700840D38A759864E85A73A3BDD238BB33D00E9B03A4DCD984F64937D61C9BDF91031" PreviousValue="false"/>
</file>

<file path=customXml/itemProps1.xml><?xml version="1.0" encoding="utf-8"?>
<ds:datastoreItem xmlns:ds="http://schemas.openxmlformats.org/officeDocument/2006/customXml" ds:itemID="{123D013F-57B7-4CAA-A893-7329A86B8464}">
  <ds:schemaRefs>
    <ds:schemaRef ds:uri="http://schemas.microsoft.com/sharepoint/events"/>
  </ds:schemaRefs>
</ds:datastoreItem>
</file>

<file path=customXml/itemProps2.xml><?xml version="1.0" encoding="utf-8"?>
<ds:datastoreItem xmlns:ds="http://schemas.openxmlformats.org/officeDocument/2006/customXml" ds:itemID="{93195545-09AF-4BE3-A27C-8C77B5CAB1AF}">
  <ds:schemaRefs>
    <ds:schemaRef ds:uri="http://schemas.microsoft.com/sharepoint/v3/contenttype/forms"/>
  </ds:schemaRefs>
</ds:datastoreItem>
</file>

<file path=customXml/itemProps3.xml><?xml version="1.0" encoding="utf-8"?>
<ds:datastoreItem xmlns:ds="http://schemas.openxmlformats.org/officeDocument/2006/customXml" ds:itemID="{C56BB72E-D09C-4BE1-B920-FEBB656B50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0f78d0-e5c4-40ba-9879-1115501c6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8D266C1-C1B9-408A-B4C4-4BCA147EAB5D}">
  <ds:schemaRefs>
    <ds:schemaRef ds:uri="http://purl.org/dc/elements/1.1/"/>
    <ds:schemaRef ds:uri="http://schemas.microsoft.com/office/2006/metadata/properties"/>
    <ds:schemaRef ds:uri="150f78d0-e5c4-40ba-9879-1115501c63e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5.xml><?xml version="1.0" encoding="utf-8"?>
<ds:datastoreItem xmlns:ds="http://schemas.openxmlformats.org/officeDocument/2006/customXml" ds:itemID="{F3AFB3F9-A54A-41F9-A7A9-40D1DA4118C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356</TotalTime>
  <Words>512</Words>
  <Application>Microsoft Office PowerPoint</Application>
  <PresentationFormat>Widescreen</PresentationFormat>
  <Paragraphs>71</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Franklin Gothic Book</vt:lpstr>
      <vt:lpstr>-webkit-standard</vt:lpstr>
      <vt:lpstr>Office Theme</vt:lpstr>
      <vt:lpstr>KS3 – Life on Land</vt:lpstr>
      <vt:lpstr>Life on land</vt:lpstr>
      <vt:lpstr>Activity 1  Watch and learn</vt:lpstr>
      <vt:lpstr>Activity 2: Life on land card match</vt:lpstr>
      <vt:lpstr>PowerPoint Presentation</vt:lpstr>
      <vt:lpstr>PowerPoint Presentation</vt:lpstr>
      <vt:lpstr>PowerPoint Presentation</vt:lpstr>
      <vt:lpstr>PowerPoint Presentation</vt:lpstr>
      <vt:lpstr>PowerPoint Presentation</vt:lpstr>
      <vt:lpstr>PowerPoint Presentation</vt:lpstr>
      <vt:lpstr>The challenge</vt:lpstr>
      <vt:lpstr>PowerPoint Presentation</vt:lpstr>
      <vt:lpstr>Useful links</vt:lpstr>
      <vt:lpstr>All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KS2 challenge title</dc:title>
  <dc:creator>Kristy Rogers</dc:creator>
  <cp:lastModifiedBy>Marina Nenadic</cp:lastModifiedBy>
  <cp:revision>50</cp:revision>
  <dcterms:created xsi:type="dcterms:W3CDTF">2020-03-19T11:19:37Z</dcterms:created>
  <dcterms:modified xsi:type="dcterms:W3CDTF">2021-01-28T16:12:23Z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0x0101002ADAC5ABC13B4895A7CAFA92DCA0F6A700840D38A759864E85A73A3BDD238BB33D00E9B03A4DCD984F64937D61C9BDF91031007A9E886CD854524E92328AC40E2734C9</vt:lpwstr>
  </property>
  <property fmtid="{D5CDD505-2E9C-101B-9397-08002B2CF9AE}" pid="3" name="_dlc_DocIdItemGuid">
    <vt:lpwstr>46cbd955-966a-4a8a-bc5b-4b4a40f2378c</vt:lpwstr>
  </property>
  <property fmtid="{D5CDD505-2E9C-101B-9397-08002B2CF9AE}" pid="4" name="KewRBGFileplanreference">
    <vt:lpwstr/>
  </property>
</Properties>
</file>